
<file path=[Content_Types].xml><?xml version="1.0" encoding="utf-8"?>
<Types xmlns="http://schemas.openxmlformats.org/package/2006/content-types">
  <Default Extension="png" ContentType="image/png"/>
  <Default Extension="2" ContentType="image/jpe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s/slide61.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60.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57.xml" ContentType="application/vnd.openxmlformats-officedocument.presentationml.slide+xml"/>
  <Override PartName="/ppt/slides/slide69.xml" ContentType="application/vnd.openxmlformats-officedocument.presentationml.slide+xml"/>
  <Override PartName="/ppt/slides/slide68.xml" ContentType="application/vnd.openxmlformats-officedocument.presentationml.slide+xml"/>
  <Override PartName="/ppt/slides/slide67.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7.xml" ContentType="application/vnd.openxmlformats-officedocument.presentationml.slide+xml"/>
  <Override PartName="/ppt/slides/slide12.xml" ContentType="application/vnd.openxmlformats-officedocument.presentationml.slide+xml"/>
  <Override PartName="/ppt/slides/slide5.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6.xml" ContentType="application/vnd.openxmlformats-officedocument.presentationml.slide+xml"/>
  <Override PartName="/ppt/slides/slide4.xml" ContentType="application/vnd.openxmlformats-officedocument.presentationml.slide+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Layouts/slideLayout3.xml" ContentType="application/vnd.openxmlformats-officedocument.presentationml.slideLayout+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15.xml" ContentType="application/vnd.openxmlformats-officedocument.presentationml.notesSlide+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1.xml" ContentType="application/vnd.openxmlformats-officedocument.presentationml.notesSlide+xml"/>
  <Override PartName="/ppt/slideLayouts/slideLayout1.xml" ContentType="application/vnd.openxmlformats-officedocument.presentationml.slideLayout+xml"/>
  <Override PartName="/ppt/notesSlides/notesSlide9.xml" ContentType="application/vnd.openxmlformats-officedocument.presentationml.notesSlide+xml"/>
  <Override PartName="/ppt/notesSlides/notesSlide14.xml" ContentType="application/vnd.openxmlformats-officedocument.presentationml.notesSlide+xml"/>
  <Override PartName="/ppt/slideLayouts/slideLayout12.xml" ContentType="application/vnd.openxmlformats-officedocument.presentationml.slideLayout+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0.xml" ContentType="application/vnd.openxmlformats-officedocument.presentationml.notesSlide+xml"/>
  <Override PartName="/ppt/notesSlides/notesSlide4.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13.xml" ContentType="application/vnd.openxmlformats-officedocument.presentationml.notesSlide+xml"/>
  <Override PartName="/ppt/notesSlides/notesSlide1.xml" ContentType="application/vnd.openxmlformats-officedocument.presentationml.notesSlide+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2.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74"/>
  </p:notesMasterIdLst>
  <p:sldIdLst>
    <p:sldId id="256" r:id="rId2"/>
    <p:sldId id="262" r:id="rId3"/>
    <p:sldId id="308" r:id="rId4"/>
    <p:sldId id="258" r:id="rId5"/>
    <p:sldId id="310" r:id="rId6"/>
    <p:sldId id="263" r:id="rId7"/>
    <p:sldId id="306" r:id="rId8"/>
    <p:sldId id="372" r:id="rId9"/>
    <p:sldId id="275" r:id="rId10"/>
    <p:sldId id="311" r:id="rId11"/>
    <p:sldId id="313" r:id="rId12"/>
    <p:sldId id="314" r:id="rId13"/>
    <p:sldId id="315" r:id="rId14"/>
    <p:sldId id="324" r:id="rId15"/>
    <p:sldId id="280" r:id="rId16"/>
    <p:sldId id="366" r:id="rId17"/>
    <p:sldId id="316" r:id="rId18"/>
    <p:sldId id="373" r:id="rId19"/>
    <p:sldId id="374" r:id="rId20"/>
    <p:sldId id="317" r:id="rId21"/>
    <p:sldId id="365" r:id="rId22"/>
    <p:sldId id="375" r:id="rId23"/>
    <p:sldId id="376" r:id="rId24"/>
    <p:sldId id="319" r:id="rId25"/>
    <p:sldId id="305" r:id="rId26"/>
    <p:sldId id="288" r:id="rId27"/>
    <p:sldId id="320" r:id="rId28"/>
    <p:sldId id="321" r:id="rId29"/>
    <p:sldId id="323" r:id="rId30"/>
    <p:sldId id="337" r:id="rId31"/>
    <p:sldId id="338" r:id="rId32"/>
    <p:sldId id="327" r:id="rId33"/>
    <p:sldId id="326" r:id="rId34"/>
    <p:sldId id="341" r:id="rId35"/>
    <p:sldId id="371" r:id="rId36"/>
    <p:sldId id="342" r:id="rId37"/>
    <p:sldId id="362" r:id="rId38"/>
    <p:sldId id="367" r:id="rId39"/>
    <p:sldId id="318" r:id="rId40"/>
    <p:sldId id="344" r:id="rId41"/>
    <p:sldId id="345" r:id="rId42"/>
    <p:sldId id="333" r:id="rId43"/>
    <p:sldId id="335" r:id="rId44"/>
    <p:sldId id="348" r:id="rId45"/>
    <p:sldId id="364" r:id="rId46"/>
    <p:sldId id="349" r:id="rId47"/>
    <p:sldId id="351" r:id="rId48"/>
    <p:sldId id="340" r:id="rId49"/>
    <p:sldId id="353" r:id="rId50"/>
    <p:sldId id="354" r:id="rId51"/>
    <p:sldId id="360" r:id="rId52"/>
    <p:sldId id="361" r:id="rId53"/>
    <p:sldId id="369" r:id="rId54"/>
    <p:sldId id="355" r:id="rId55"/>
    <p:sldId id="356" r:id="rId56"/>
    <p:sldId id="357" r:id="rId57"/>
    <p:sldId id="346" r:id="rId58"/>
    <p:sldId id="347" r:id="rId59"/>
    <p:sldId id="336" r:id="rId60"/>
    <p:sldId id="325" r:id="rId61"/>
    <p:sldId id="339" r:id="rId62"/>
    <p:sldId id="352" r:id="rId63"/>
    <p:sldId id="282" r:id="rId64"/>
    <p:sldId id="330" r:id="rId65"/>
    <p:sldId id="359" r:id="rId66"/>
    <p:sldId id="370" r:id="rId67"/>
    <p:sldId id="343" r:id="rId68"/>
    <p:sldId id="331" r:id="rId69"/>
    <p:sldId id="332" r:id="rId70"/>
    <p:sldId id="358" r:id="rId71"/>
    <p:sldId id="283" r:id="rId72"/>
    <p:sldId id="287" r:id="rId73"/>
  </p:sldIdLst>
  <p:sldSz cx="9144000" cy="5143500" type="screen16x9"/>
  <p:notesSz cx="6858000" cy="9144000"/>
  <p:embeddedFontLst>
    <p:embeddedFont>
      <p:font typeface="Montserrat ExtraLight" panose="020B0604020202020204" charset="0"/>
      <p:regular r:id="rId75"/>
      <p:bold r:id="rId76"/>
      <p:italic r:id="rId77"/>
      <p:boldItalic r:id="rId78"/>
    </p:embeddedFont>
    <p:embeddedFont>
      <p:font typeface="Montserrat" panose="020B0604020202020204" charset="0"/>
      <p:regular r:id="rId79"/>
      <p:bold r:id="rId80"/>
      <p:italic r:id="rId81"/>
      <p:boldItalic r:id="rId82"/>
    </p:embeddedFont>
    <p:embeddedFont>
      <p:font typeface="Montserrat ExtraBold" panose="020B0604020202020204" charset="0"/>
      <p:bold r:id="rId83"/>
      <p:boldItalic r:id="rId84"/>
    </p:embeddedFont>
    <p:embeddedFont>
      <p:font typeface="Calibri" panose="020F0502020204030204" pitchFamily="34" charset="0"/>
      <p:regular r:id="rId85"/>
      <p:bold r:id="rId86"/>
      <p:italic r:id="rId87"/>
      <p:boldItalic r:id="rId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49AEEFB-7C66-46E6-9259-89E1B56A69B0}">
  <a:tblStyle styleId="{549AEEFB-7C66-46E6-9259-89E1B56A69B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5" autoAdjust="0"/>
    <p:restoredTop sz="83673" autoAdjust="0"/>
  </p:normalViewPr>
  <p:slideViewPr>
    <p:cSldViewPr snapToGrid="0">
      <p:cViewPr varScale="1">
        <p:scale>
          <a:sx n="115" d="100"/>
          <a:sy n="115" d="100"/>
        </p:scale>
        <p:origin x="451"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0.fntdata"/><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font" Target="fonts/font5.fntdata"/><Relationship Id="rId5" Type="http://schemas.openxmlformats.org/officeDocument/2006/relationships/slide" Target="slides/slide4.xml"/><Relationship Id="rId90" Type="http://schemas.openxmlformats.org/officeDocument/2006/relationships/viewProps" Target="viewProps.xml"/><Relationship Id="rId95" Type="http://schemas.openxmlformats.org/officeDocument/2006/relationships/customXml" Target="../customXml/item3.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6.fntdata"/><Relationship Id="rId85" Type="http://schemas.openxmlformats.org/officeDocument/2006/relationships/font" Target="fonts/font11.fntdata"/><Relationship Id="rId93" Type="http://schemas.openxmlformats.org/officeDocument/2006/relationships/customXml" Target="../customXml/item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1.fntdata"/><Relationship Id="rId83" Type="http://schemas.openxmlformats.org/officeDocument/2006/relationships/font" Target="fonts/font9.fntdata"/><Relationship Id="rId88" Type="http://schemas.openxmlformats.org/officeDocument/2006/relationships/font" Target="fonts/font14.fnt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font" Target="fonts/font12.fntdata"/><Relationship Id="rId94"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3.fntdata"/><Relationship Id="rId61" Type="http://schemas.openxmlformats.org/officeDocument/2006/relationships/slide" Target="slides/slide60.xml"/><Relationship Id="rId82"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5"/>
        <p:cNvGrpSpPr/>
        <p:nvPr/>
      </p:nvGrpSpPr>
      <p:grpSpPr>
        <a:xfrm>
          <a:off x="0" y="0"/>
          <a:ext cx="0" cy="0"/>
          <a:chOff x="0" y="0"/>
          <a:chExt cx="0" cy="0"/>
        </a:xfrm>
      </p:grpSpPr>
      <p:sp>
        <p:nvSpPr>
          <p:cNvPr id="2086" name="Google Shape;2086;g7f9262ee2f_0_26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7" name="Google Shape;2087;g7f9262ee2f_0_26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0713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g7f9262ee2f_0_26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1" name="Google Shape;2111;g7f9262ee2f_0_26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21547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96254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5"/>
        <p:cNvGrpSpPr/>
        <p:nvPr/>
      </p:nvGrpSpPr>
      <p:grpSpPr>
        <a:xfrm>
          <a:off x="0" y="0"/>
          <a:ext cx="0" cy="0"/>
          <a:chOff x="0" y="0"/>
          <a:chExt cx="0" cy="0"/>
        </a:xfrm>
      </p:grpSpPr>
      <p:sp>
        <p:nvSpPr>
          <p:cNvPr id="2086" name="Google Shape;2086;g7f9262ee2f_0_26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7" name="Google Shape;2087;g7f9262ee2f_0_26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40319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g7f9262ee2f_0_26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1" name="Google Shape;2111;g7f9262ee2f_0_26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11875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05780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5"/>
        <p:cNvGrpSpPr/>
        <p:nvPr/>
      </p:nvGrpSpPr>
      <p:grpSpPr>
        <a:xfrm>
          <a:off x="0" y="0"/>
          <a:ext cx="0" cy="0"/>
          <a:chOff x="0" y="0"/>
          <a:chExt cx="0" cy="0"/>
        </a:xfrm>
      </p:grpSpPr>
      <p:sp>
        <p:nvSpPr>
          <p:cNvPr id="2086" name="Google Shape;2086;g7f9262ee2f_0_26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7" name="Google Shape;2087;g7f9262ee2f_0_26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59546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g7f9262ee2f_0_26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1" name="Google Shape;2111;g7f9262ee2f_0_26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942936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8785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4"/>
        <p:cNvGrpSpPr/>
        <p:nvPr/>
      </p:nvGrpSpPr>
      <p:grpSpPr>
        <a:xfrm>
          <a:off x="0" y="0"/>
          <a:ext cx="0" cy="0"/>
          <a:chOff x="0" y="0"/>
          <a:chExt cx="0" cy="0"/>
        </a:xfrm>
      </p:grpSpPr>
      <p:sp>
        <p:nvSpPr>
          <p:cNvPr id="2125" name="Google Shape;2125;g7f9262ee2f_0_26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6" name="Google Shape;2126;g7f9262ee2f_0_26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5"/>
        <p:cNvGrpSpPr/>
        <p:nvPr/>
      </p:nvGrpSpPr>
      <p:grpSpPr>
        <a:xfrm>
          <a:off x="0" y="0"/>
          <a:ext cx="0" cy="0"/>
          <a:chOff x="0" y="0"/>
          <a:chExt cx="0" cy="0"/>
        </a:xfrm>
      </p:grpSpPr>
      <p:sp>
        <p:nvSpPr>
          <p:cNvPr id="2176" name="Google Shape;2176;g7f9262ee2f_0_26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7" name="Google Shape;2177;g7f9262ee2f_0_26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22569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7f9262ee2f_0_26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7f9262ee2f_0_26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5"/>
        <p:cNvGrpSpPr/>
        <p:nvPr/>
      </p:nvGrpSpPr>
      <p:grpSpPr>
        <a:xfrm>
          <a:off x="0" y="0"/>
          <a:ext cx="0" cy="0"/>
          <a:chOff x="0" y="0"/>
          <a:chExt cx="0" cy="0"/>
        </a:xfrm>
      </p:grpSpPr>
      <p:sp>
        <p:nvSpPr>
          <p:cNvPr id="2086" name="Google Shape;2086;g7f9262ee2f_0_26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7" name="Google Shape;2087;g7f9262ee2f_0_26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g7f9262ee2f_0_26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1" name="Google Shape;2111;g7f9262ee2f_0_26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9916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g7f9262ee2f_0_26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1" name="Google Shape;2111;g7f9262ee2f_0_26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462037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7" name="Google Shape;87;p24"/>
          <p:cNvSpPr txBox="1">
            <a:spLocks noGrp="1"/>
          </p:cNvSpPr>
          <p:nvPr>
            <p:ph type="body" idx="1"/>
          </p:nvPr>
        </p:nvSpPr>
        <p:spPr>
          <a:xfrm>
            <a:off x="1067241"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8" name="Google Shape;88;p24"/>
          <p:cNvSpPr txBox="1">
            <a:spLocks noGrp="1"/>
          </p:cNvSpPr>
          <p:nvPr>
            <p:ph type="body" idx="2"/>
          </p:nvPr>
        </p:nvSpPr>
        <p:spPr>
          <a:xfrm>
            <a:off x="4673852"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4"/>
          <p:cNvSpPr txBox="1">
            <a:spLocks noGrp="1"/>
          </p:cNvSpPr>
          <p:nvPr>
            <p:ph type="title" idx="3"/>
          </p:nvPr>
        </p:nvSpPr>
        <p:spPr>
          <a:xfrm>
            <a:off x="12134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90" name="Google Shape;90;p24"/>
          <p:cNvSpPr txBox="1">
            <a:spLocks noGrp="1"/>
          </p:cNvSpPr>
          <p:nvPr>
            <p:ph type="title" idx="4"/>
          </p:nvPr>
        </p:nvSpPr>
        <p:spPr>
          <a:xfrm>
            <a:off x="48200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Four Columns 1">
  <p:cSld name="TITLE_1_1_2_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938500" y="445025"/>
            <a:ext cx="50436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24" name="Google Shape;124;p28"/>
          <p:cNvSpPr txBox="1">
            <a:spLocks noGrp="1"/>
          </p:cNvSpPr>
          <p:nvPr>
            <p:ph type="title" idx="2"/>
          </p:nvPr>
        </p:nvSpPr>
        <p:spPr>
          <a:xfrm>
            <a:off x="1338238" y="2359825"/>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5" name="Google Shape;125;p28"/>
          <p:cNvSpPr txBox="1">
            <a:spLocks noGrp="1"/>
          </p:cNvSpPr>
          <p:nvPr>
            <p:ph type="subTitle" idx="1"/>
          </p:nvPr>
        </p:nvSpPr>
        <p:spPr>
          <a:xfrm>
            <a:off x="1338238" y="1713051"/>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6" name="Google Shape;126;p28"/>
          <p:cNvSpPr txBox="1">
            <a:spLocks noGrp="1"/>
          </p:cNvSpPr>
          <p:nvPr>
            <p:ph type="title" idx="3"/>
          </p:nvPr>
        </p:nvSpPr>
        <p:spPr>
          <a:xfrm>
            <a:off x="1338238" y="3988950"/>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7" name="Google Shape;127;p28"/>
          <p:cNvSpPr txBox="1">
            <a:spLocks noGrp="1"/>
          </p:cNvSpPr>
          <p:nvPr>
            <p:ph type="subTitle" idx="4"/>
          </p:nvPr>
        </p:nvSpPr>
        <p:spPr>
          <a:xfrm>
            <a:off x="1338238" y="3342176"/>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8" name="Google Shape;128;p28"/>
          <p:cNvSpPr txBox="1">
            <a:spLocks noGrp="1"/>
          </p:cNvSpPr>
          <p:nvPr>
            <p:ph type="title" idx="5"/>
          </p:nvPr>
        </p:nvSpPr>
        <p:spPr>
          <a:xfrm>
            <a:off x="5078163" y="2359825"/>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29" name="Google Shape;129;p28"/>
          <p:cNvSpPr txBox="1">
            <a:spLocks noGrp="1"/>
          </p:cNvSpPr>
          <p:nvPr>
            <p:ph type="subTitle" idx="6"/>
          </p:nvPr>
        </p:nvSpPr>
        <p:spPr>
          <a:xfrm>
            <a:off x="5078163" y="1713051"/>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30" name="Google Shape;130;p28"/>
          <p:cNvSpPr txBox="1">
            <a:spLocks noGrp="1"/>
          </p:cNvSpPr>
          <p:nvPr>
            <p:ph type="title" idx="7"/>
          </p:nvPr>
        </p:nvSpPr>
        <p:spPr>
          <a:xfrm>
            <a:off x="5078163" y="3988950"/>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31" name="Google Shape;131;p28"/>
          <p:cNvSpPr txBox="1">
            <a:spLocks noGrp="1"/>
          </p:cNvSpPr>
          <p:nvPr>
            <p:ph type="subTitle" idx="8"/>
          </p:nvPr>
        </p:nvSpPr>
        <p:spPr>
          <a:xfrm>
            <a:off x="5078163" y="3342176"/>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ext">
  <p:cSld name="SECTION_TITLE_AND_DESCRIPTION_1_2">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34" name="Google Shape;134;p29"/>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ext 1">
  <p:cSld name="TITLE_ONLY_1">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37" name="Google Shape;137;p30"/>
          <p:cNvSpPr txBox="1">
            <a:spLocks noGrp="1"/>
          </p:cNvSpPr>
          <p:nvPr>
            <p:ph type="subTitle" idx="1"/>
          </p:nvPr>
        </p:nvSpPr>
        <p:spPr>
          <a:xfrm>
            <a:off x="93850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Bullet points 1">
  <p:cSld name="SECTION_TITLE_AND_DESCRIPTION_1_1_2">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0" name="Google Shape;150;p3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list">
  <p:cSld name="TITLE_AND_TWO_COLUMNS_1">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3" name="Google Shape;153;p35"/>
          <p:cNvSpPr txBox="1">
            <a:spLocks noGrp="1"/>
          </p:cNvSpPr>
          <p:nvPr>
            <p:ph type="body" idx="1"/>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3" name="Google Shape;33;p9"/>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34" name="Google Shape;34;p9"/>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5" r:id="rId4"/>
    <p:sldLayoutId id="2147483658" r:id="rId5"/>
    <p:sldLayoutId id="2147483660" r:id="rId6"/>
    <p:sldLayoutId id="2147483663" r:id="rId7"/>
    <p:sldLayoutId id="2147483664" r:id="rId8"/>
    <p:sldLayoutId id="2147483669" r:id="rId9"/>
    <p:sldLayoutId id="2147483670" r:id="rId10"/>
    <p:sldLayoutId id="2147483674" r:id="rId11"/>
    <p:sldLayoutId id="2147483675" r:id="rId12"/>
    <p:sldLayoutId id="2147483676" r:id="rId13"/>
    <p:sldLayoutId id="2147483680" r:id="rId14"/>
    <p:sldLayoutId id="2147483681" r:id="rId15"/>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jpeg"/><Relationship Id="rId1" Type="http://schemas.openxmlformats.org/officeDocument/2006/relationships/slideLayout" Target="../slideLayouts/slideLayout8.xml"/><Relationship Id="rId6" Type="http://schemas.openxmlformats.org/officeDocument/2006/relationships/hyperlink" Target="https://creativecommons.org/licenses/by-nc/3.0/" TargetMode="External"/><Relationship Id="rId5" Type="http://schemas.openxmlformats.org/officeDocument/2006/relationships/hyperlink" Target="https://www.pngall.com/database-png" TargetMode="Externa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hyperlink" Target="https://creativecommons.org/licenses/by-nc/3.0/"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hyperlink" Target="https://www.pngall.com/think-png/download/66114" TargetMode="External"/><Relationship Id="rId5" Type="http://schemas.openxmlformats.org/officeDocument/2006/relationships/image" Target="../media/image29.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hyperlink" Target="https://www.pickpik.com/advertising-advertising-agency-business-camera-composition-digital-media-112402" TargetMode="External"/><Relationship Id="rId5" Type="http://schemas.openxmlformats.org/officeDocument/2006/relationships/image" Target="../media/image30.jp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8" Type="http://schemas.openxmlformats.org/officeDocument/2006/relationships/hyperlink" Target="https://bhavyanshu.me/tutorials/getting-started-guide-of-raspberry-pi-with-noobs/03/03/2014/" TargetMode="External"/><Relationship Id="rId3" Type="http://schemas.openxmlformats.org/officeDocument/2006/relationships/image" Target="../media/image37.png"/><Relationship Id="rId7" Type="http://schemas.openxmlformats.org/officeDocument/2006/relationships/image" Target="../media/image41.jpg"/><Relationship Id="rId12"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hyperlink" Target="https://creativecommons.org/licenses/by-nc/3.0/" TargetMode="External"/><Relationship Id="rId5" Type="http://schemas.openxmlformats.org/officeDocument/2006/relationships/image" Target="../media/image39.png"/><Relationship Id="rId10" Type="http://schemas.openxmlformats.org/officeDocument/2006/relationships/hyperlink" Target="https://www.pngall.com/cctv-png/download/60936" TargetMode="External"/><Relationship Id="rId4" Type="http://schemas.openxmlformats.org/officeDocument/2006/relationships/image" Target="../media/image38.png"/><Relationship Id="rId9"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7.png"/><Relationship Id="rId1" Type="http://schemas.openxmlformats.org/officeDocument/2006/relationships/slideLayout" Target="../slideLayouts/slideLayout11.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8.xm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53.png"/><Relationship Id="rId5" Type="http://schemas.openxmlformats.org/officeDocument/2006/relationships/hyperlink" Target="https://pngimg.com/download/38110" TargetMode="Externa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hyperlink" Target="https://pixabay.com/en/solution-problem-solution-problem-2113700/" TargetMode="External"/><Relationship Id="rId2" Type="http://schemas.openxmlformats.org/officeDocument/2006/relationships/image" Target="../media/image54.jpg"/><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3.png"/><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8" Type="http://schemas.openxmlformats.org/officeDocument/2006/relationships/image" Target="../media/image41.jpg"/><Relationship Id="rId3" Type="http://schemas.openxmlformats.org/officeDocument/2006/relationships/image" Target="../media/image37.png"/><Relationship Id="rId7" Type="http://schemas.openxmlformats.org/officeDocument/2006/relationships/image" Target="../media/image55.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hyperlink" Target="https://www.open-electronics.org/respeaker-4-mic-array-voice-detection-and-directional-capabilities-for-raspberry-pi/" TargetMode="External"/><Relationship Id="rId5" Type="http://schemas.openxmlformats.org/officeDocument/2006/relationships/image" Target="../media/image39.png"/><Relationship Id="rId10" Type="http://schemas.openxmlformats.org/officeDocument/2006/relationships/image" Target="../media/image60.jpg"/><Relationship Id="rId4" Type="http://schemas.openxmlformats.org/officeDocument/2006/relationships/image" Target="../media/image38.png"/><Relationship Id="rId9" Type="http://schemas.openxmlformats.org/officeDocument/2006/relationships/hyperlink" Target="https://bhavyanshu.me/tutorials/getting-started-guide-of-raspberry-pi-with-noobs/03/03/2014/"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16.jp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5.jpeg"/><Relationship Id="rId5" Type="http://schemas.openxmlformats.org/officeDocument/2006/relationships/image" Target="../media/image14.jpg"/><Relationship Id="rId4" Type="http://schemas.openxmlformats.org/officeDocument/2006/relationships/image" Target="../media/image13.jpeg"/></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3.png"/><Relationship Id="rId1" Type="http://schemas.openxmlformats.org/officeDocument/2006/relationships/slideLayout" Target="../slideLayouts/slideLayout8.xml"/><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7.png"/><Relationship Id="rId1" Type="http://schemas.openxmlformats.org/officeDocument/2006/relationships/slideLayout" Target="../slideLayouts/slideLayout11.xml"/><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39.png"/><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7.png"/><Relationship Id="rId1" Type="http://schemas.openxmlformats.org/officeDocument/2006/relationships/slideLayout" Target="../slideLayouts/slideLayout11.xml"/><Relationship Id="rId4" Type="http://schemas.openxmlformats.org/officeDocument/2006/relationships/image" Target="../media/image63.png"/></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1.png"/><Relationship Id="rId1" Type="http://schemas.openxmlformats.org/officeDocument/2006/relationships/slideLayout" Target="../slideLayouts/slideLayout9.xml"/><Relationship Id="rId4" Type="http://schemas.openxmlformats.org/officeDocument/2006/relationships/image" Target="../media/image69.PNG"/></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39.png"/><Relationship Id="rId4" Type="http://schemas.openxmlformats.org/officeDocument/2006/relationships/image" Target="../media/image38.png"/></Relationships>
</file>

<file path=ppt/slides/_rels/slide6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3.png"/><Relationship Id="rId1" Type="http://schemas.openxmlformats.org/officeDocument/2006/relationships/slideLayout" Target="../slideLayouts/slideLayout8.xml"/><Relationship Id="rId4" Type="http://schemas.openxmlformats.org/officeDocument/2006/relationships/image" Target="../media/image71.PNG"/></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7.png"/><Relationship Id="rId1" Type="http://schemas.openxmlformats.org/officeDocument/2006/relationships/slideLayout" Target="../slideLayouts/slideLayout11.xml"/><Relationship Id="rId4" Type="http://schemas.openxmlformats.org/officeDocument/2006/relationships/image" Target="../media/image72.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75.jpg"/></Relationships>
</file>

<file path=ppt/slides/_rels/slide8.xml.rels><?xml version="1.0" encoding="UTF-8" standalone="yes"?>
<Relationships xmlns="http://schemas.openxmlformats.org/package/2006/relationships"><Relationship Id="rId3" Type="http://schemas.openxmlformats.org/officeDocument/2006/relationships/hyperlink" Target="https://www.rawpixel.com/image/1211365/modern-thermostat" TargetMode="External"/><Relationship Id="rId2" Type="http://schemas.openxmlformats.org/officeDocument/2006/relationships/image" Target="../media/image20.2"/><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4" name="Google Shape;164;p38"/>
          <p:cNvSpPr txBox="1">
            <a:spLocks noGrp="1"/>
          </p:cNvSpPr>
          <p:nvPr>
            <p:ph type="ctrTitle"/>
          </p:nvPr>
        </p:nvSpPr>
        <p:spPr>
          <a:xfrm>
            <a:off x="2941650" y="3625402"/>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lvl="0"/>
            <a:r>
              <a:rPr lang="en-US" sz="1800" dirty="0">
                <a:latin typeface="Montserrat ExtraLight"/>
                <a:ea typeface="Montserrat ExtraLight"/>
                <a:cs typeface="Montserrat ExtraLight"/>
                <a:sym typeface="Montserrat ExtraLight"/>
              </a:rPr>
              <a:t>TMP-23-054</a:t>
            </a:r>
          </a:p>
        </p:txBody>
      </p:sp>
      <p:sp>
        <p:nvSpPr>
          <p:cNvPr id="3" name="Title 2">
            <a:extLst>
              <a:ext uri="{FF2B5EF4-FFF2-40B4-BE49-F238E27FC236}">
                <a16:creationId xmlns:a16="http://schemas.microsoft.com/office/drawing/2014/main" id="{27BA2998-7B78-44AA-8F25-46E241699D93}"/>
              </a:ext>
            </a:extLst>
          </p:cNvPr>
          <p:cNvSpPr>
            <a:spLocks noGrp="1"/>
          </p:cNvSpPr>
          <p:nvPr>
            <p:ph type="ctrTitle"/>
          </p:nvPr>
        </p:nvSpPr>
        <p:spPr>
          <a:xfrm>
            <a:off x="1063255" y="2849521"/>
            <a:ext cx="6542799" cy="647833"/>
          </a:xfrm>
        </p:spPr>
        <p:txBody>
          <a:bodyPr/>
          <a:lstStyle/>
          <a:p>
            <a:r>
              <a:rPr lang="en-US" dirty="0"/>
              <a:t>Smart Home Environment Monitoring and Intelligent Anti-Theft Alarming System</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81C6A4B-4D0B-2083-868A-5F0B3946DADC}"/>
              </a:ext>
            </a:extLst>
          </p:cNvPr>
          <p:cNvSpPr>
            <a:spLocks noGrp="1"/>
          </p:cNvSpPr>
          <p:nvPr>
            <p:ph type="body" idx="1"/>
          </p:nvPr>
        </p:nvSpPr>
        <p:spPr>
          <a:xfrm>
            <a:off x="938500" y="2056350"/>
            <a:ext cx="6832751" cy="2930319"/>
          </a:xfrm>
        </p:spPr>
        <p:txBody>
          <a:bodyPr/>
          <a:lstStyle/>
          <a:p>
            <a:r>
              <a:rPr lang="en-US" sz="1600" dirty="0"/>
              <a:t>Enhance the physical security in a modern house by preventing intruder access. </a:t>
            </a:r>
          </a:p>
          <a:p>
            <a:pPr marL="139700" indent="0">
              <a:buNone/>
            </a:pPr>
            <a:endParaRPr lang="en-US" sz="1600" dirty="0"/>
          </a:p>
          <a:p>
            <a:r>
              <a:rPr lang="en-US" sz="1600" dirty="0"/>
              <a:t>Enhance the physical security in a modern house through anomaly(abnormal) voice detection. </a:t>
            </a:r>
          </a:p>
          <a:p>
            <a:endParaRPr lang="en-US" sz="1600" dirty="0"/>
          </a:p>
          <a:p>
            <a:r>
              <a:rPr lang="en-US" sz="1600" dirty="0"/>
              <a:t>Enable secure data communication in a modern house to enhance the physical safety. </a:t>
            </a:r>
          </a:p>
          <a:p>
            <a:endParaRPr lang="en-US" sz="1600" dirty="0"/>
          </a:p>
          <a:p>
            <a:r>
              <a:rPr lang="en-US" sz="1600" dirty="0"/>
              <a:t>Enable electric hazard free environment in a modern house.</a:t>
            </a:r>
          </a:p>
        </p:txBody>
      </p:sp>
      <p:sp>
        <p:nvSpPr>
          <p:cNvPr id="7" name="Google Shape;1993;p57">
            <a:extLst>
              <a:ext uri="{FF2B5EF4-FFF2-40B4-BE49-F238E27FC236}">
                <a16:creationId xmlns:a16="http://schemas.microsoft.com/office/drawing/2014/main" id="{E6B7D43F-639D-A427-44A0-CE530FB491EA}"/>
              </a:ext>
            </a:extLst>
          </p:cNvPr>
          <p:cNvSpPr txBox="1">
            <a:spLocks noGrp="1"/>
          </p:cNvSpPr>
          <p:nvPr>
            <p:ph type="title"/>
          </p:nvPr>
        </p:nvSpPr>
        <p:spPr>
          <a:xfrm>
            <a:off x="938500" y="562273"/>
            <a:ext cx="4964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OBJECTIVES</a:t>
            </a:r>
          </a:p>
        </p:txBody>
      </p:sp>
      <p:pic>
        <p:nvPicPr>
          <p:cNvPr id="8" name="Picture 7">
            <a:extLst>
              <a:ext uri="{FF2B5EF4-FFF2-40B4-BE49-F238E27FC236}">
                <a16:creationId xmlns:a16="http://schemas.microsoft.com/office/drawing/2014/main" id="{640B3B00-9E8D-022D-D9D4-48530733D6E9}"/>
              </a:ext>
            </a:extLst>
          </p:cNvPr>
          <p:cNvPicPr>
            <a:picLocks noChangeAspect="1"/>
          </p:cNvPicPr>
          <p:nvPr/>
        </p:nvPicPr>
        <p:blipFill>
          <a:blip r:embed="rId2"/>
          <a:stretch>
            <a:fillRect/>
          </a:stretch>
        </p:blipFill>
        <p:spPr>
          <a:xfrm>
            <a:off x="938500" y="463312"/>
            <a:ext cx="2889754" cy="134124"/>
          </a:xfrm>
          <a:prstGeom prst="rect">
            <a:avLst/>
          </a:prstGeom>
        </p:spPr>
      </p:pic>
      <p:sp>
        <p:nvSpPr>
          <p:cNvPr id="9" name="Google Shape;1997;p57">
            <a:extLst>
              <a:ext uri="{FF2B5EF4-FFF2-40B4-BE49-F238E27FC236}">
                <a16:creationId xmlns:a16="http://schemas.microsoft.com/office/drawing/2014/main" id="{549B11E9-4CE3-1572-7F02-51A9D38912A4}"/>
              </a:ext>
            </a:extLst>
          </p:cNvPr>
          <p:cNvSpPr txBox="1">
            <a:spLocks noGrp="1"/>
          </p:cNvSpPr>
          <p:nvPr>
            <p:ph type="title" idx="3"/>
          </p:nvPr>
        </p:nvSpPr>
        <p:spPr>
          <a:xfrm>
            <a:off x="3237039" y="1328790"/>
            <a:ext cx="2235672" cy="547688"/>
          </a:xfrm>
          <a:prstGeom prst="rect">
            <a:avLst/>
          </a:prstGeom>
        </p:spPr>
        <p:txBody>
          <a:bodyPr spcFirstLastPara="1" wrap="square" lIns="91425" tIns="91425" rIns="91425" bIns="91425" anchor="b" anchorCtr="0">
            <a:noAutofit/>
          </a:bodyPr>
          <a:lstStyle/>
          <a:p>
            <a:pPr lvl="0"/>
            <a:r>
              <a:rPr lang="en-US" dirty="0"/>
              <a:t>Sub Objectives</a:t>
            </a:r>
            <a:endParaRPr dirty="0"/>
          </a:p>
        </p:txBody>
      </p:sp>
    </p:spTree>
    <p:extLst>
      <p:ext uri="{BB962C8B-B14F-4D97-AF65-F5344CB8AC3E}">
        <p14:creationId xmlns:p14="http://schemas.microsoft.com/office/powerpoint/2010/main" val="28544699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A7CC500-0C7E-8A7B-0FA9-69EE04C4C81E}"/>
              </a:ext>
            </a:extLst>
          </p:cNvPr>
          <p:cNvSpPr>
            <a:spLocks noGrp="1"/>
          </p:cNvSpPr>
          <p:nvPr>
            <p:ph type="title" idx="4"/>
          </p:nvPr>
        </p:nvSpPr>
        <p:spPr>
          <a:xfrm>
            <a:off x="576993" y="402495"/>
            <a:ext cx="5770644" cy="941400"/>
          </a:xfrm>
        </p:spPr>
        <p:txBody>
          <a:bodyPr/>
          <a:lstStyle/>
          <a:p>
            <a:r>
              <a:rPr lang="en-US" dirty="0"/>
              <a:t>OVERALL DESIGN DIAGRAM</a:t>
            </a:r>
          </a:p>
        </p:txBody>
      </p:sp>
      <p:pic>
        <p:nvPicPr>
          <p:cNvPr id="16" name="Picture 15" descr="Diagram&#10;&#10;Description automatically generated">
            <a:extLst>
              <a:ext uri="{FF2B5EF4-FFF2-40B4-BE49-F238E27FC236}">
                <a16:creationId xmlns:a16="http://schemas.microsoft.com/office/drawing/2014/main" id="{F28E0984-8EBB-6BF0-F00D-6C77934780E9}"/>
              </a:ext>
            </a:extLst>
          </p:cNvPr>
          <p:cNvPicPr>
            <a:picLocks noChangeAspect="1"/>
          </p:cNvPicPr>
          <p:nvPr/>
        </p:nvPicPr>
        <p:blipFill>
          <a:blip r:embed="rId2"/>
          <a:stretch>
            <a:fillRect/>
          </a:stretch>
        </p:blipFill>
        <p:spPr>
          <a:xfrm>
            <a:off x="1465542" y="964905"/>
            <a:ext cx="6750590" cy="4134736"/>
          </a:xfrm>
          <a:prstGeom prst="rect">
            <a:avLst/>
          </a:prstGeom>
        </p:spPr>
      </p:pic>
      <p:pic>
        <p:nvPicPr>
          <p:cNvPr id="17" name="Picture 16">
            <a:extLst>
              <a:ext uri="{FF2B5EF4-FFF2-40B4-BE49-F238E27FC236}">
                <a16:creationId xmlns:a16="http://schemas.microsoft.com/office/drawing/2014/main" id="{D0ECA64F-7F50-B3EA-D6AE-092FFA0E704C}"/>
              </a:ext>
            </a:extLst>
          </p:cNvPr>
          <p:cNvPicPr>
            <a:picLocks noChangeAspect="1"/>
          </p:cNvPicPr>
          <p:nvPr/>
        </p:nvPicPr>
        <p:blipFill>
          <a:blip r:embed="rId3"/>
          <a:stretch>
            <a:fillRect/>
          </a:stretch>
        </p:blipFill>
        <p:spPr>
          <a:xfrm>
            <a:off x="576992" y="335433"/>
            <a:ext cx="3601603" cy="167164"/>
          </a:xfrm>
          <a:prstGeom prst="rect">
            <a:avLst/>
          </a:prstGeom>
        </p:spPr>
      </p:pic>
      <p:pic>
        <p:nvPicPr>
          <p:cNvPr id="3" name="Picture 2" descr="A picture containing cup, indoor&#10;&#10;Description automatically generated">
            <a:extLst>
              <a:ext uri="{FF2B5EF4-FFF2-40B4-BE49-F238E27FC236}">
                <a16:creationId xmlns:a16="http://schemas.microsoft.com/office/drawing/2014/main" id="{C50664A1-6399-ECB4-E840-C6D930E29293}"/>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a:off x="4575097" y="4331073"/>
            <a:ext cx="836188" cy="833931"/>
          </a:xfrm>
          <a:prstGeom prst="rect">
            <a:avLst/>
          </a:prstGeom>
        </p:spPr>
      </p:pic>
      <p:sp>
        <p:nvSpPr>
          <p:cNvPr id="4" name="TextBox 3">
            <a:extLst>
              <a:ext uri="{FF2B5EF4-FFF2-40B4-BE49-F238E27FC236}">
                <a16:creationId xmlns:a16="http://schemas.microsoft.com/office/drawing/2014/main" id="{8C265318-E0C5-53C8-5245-4A99E15510C5}"/>
              </a:ext>
            </a:extLst>
          </p:cNvPr>
          <p:cNvSpPr txBox="1"/>
          <p:nvPr/>
        </p:nvSpPr>
        <p:spPr>
          <a:xfrm>
            <a:off x="4901839" y="5938003"/>
            <a:ext cx="555587" cy="1754326"/>
          </a:xfrm>
          <a:prstGeom prst="rect">
            <a:avLst/>
          </a:prstGeom>
          <a:noFill/>
        </p:spPr>
        <p:txBody>
          <a:bodyPr wrap="square" rtlCol="0">
            <a:spAutoFit/>
          </a:bodyPr>
          <a:lstStyle/>
          <a:p>
            <a:r>
              <a:rPr lang="en-US" sz="900">
                <a:hlinkClick r:id="rId5" tooltip="https://www.pngall.com/database-png"/>
              </a:rPr>
              <a:t>This Photo</a:t>
            </a:r>
            <a:r>
              <a:rPr lang="en-US" sz="900"/>
              <a:t> by Unknown Author is licensed under </a:t>
            </a:r>
            <a:r>
              <a:rPr lang="en-US" sz="900">
                <a:hlinkClick r:id="rId6" tooltip="https://creativecommons.org/licenses/by-nc/3.0/"/>
              </a:rPr>
              <a:t>CC BY-NC</a:t>
            </a:r>
            <a:endParaRPr lang="en-US" sz="900"/>
          </a:p>
        </p:txBody>
      </p:sp>
    </p:spTree>
    <p:extLst>
      <p:ext uri="{BB962C8B-B14F-4D97-AF65-F5344CB8AC3E}">
        <p14:creationId xmlns:p14="http://schemas.microsoft.com/office/powerpoint/2010/main" val="258876383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6BDC3D8-D3BD-9E84-DB72-887EFADC6E9F}"/>
              </a:ext>
            </a:extLst>
          </p:cNvPr>
          <p:cNvSpPr>
            <a:spLocks noGrp="1"/>
          </p:cNvSpPr>
          <p:nvPr>
            <p:ph type="title" idx="4"/>
          </p:nvPr>
        </p:nvSpPr>
        <p:spPr>
          <a:xfrm>
            <a:off x="883919" y="1704425"/>
            <a:ext cx="7515802" cy="1383775"/>
          </a:xfrm>
        </p:spPr>
        <p:txBody>
          <a:bodyPr/>
          <a:lstStyle/>
          <a:p>
            <a:r>
              <a:rPr lang="en-US" b="1" dirty="0"/>
              <a:t>ENHANCE THE PHYSICAL SECURITY IN A MODERN HOUSE BY PREVENTING INTRUDER ACCESS. </a:t>
            </a:r>
          </a:p>
        </p:txBody>
      </p:sp>
      <p:sp>
        <p:nvSpPr>
          <p:cNvPr id="9" name="Title 6">
            <a:extLst>
              <a:ext uri="{FF2B5EF4-FFF2-40B4-BE49-F238E27FC236}">
                <a16:creationId xmlns:a16="http://schemas.microsoft.com/office/drawing/2014/main" id="{45B13D5C-59CE-173E-8B82-99190452676E}"/>
              </a:ext>
            </a:extLst>
          </p:cNvPr>
          <p:cNvSpPr txBox="1">
            <a:spLocks/>
          </p:cNvSpPr>
          <p:nvPr/>
        </p:nvSpPr>
        <p:spPr>
          <a:xfrm>
            <a:off x="958347" y="3263637"/>
            <a:ext cx="3289637"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US" dirty="0"/>
              <a:t>Sunil </a:t>
            </a:r>
            <a:r>
              <a:rPr lang="en-US" dirty="0" err="1"/>
              <a:t>Gunasinghage</a:t>
            </a:r>
            <a:r>
              <a:rPr lang="en-US" dirty="0"/>
              <a:t> R.W.</a:t>
            </a:r>
          </a:p>
        </p:txBody>
      </p:sp>
      <p:sp>
        <p:nvSpPr>
          <p:cNvPr id="10" name="Title 6">
            <a:extLst>
              <a:ext uri="{FF2B5EF4-FFF2-40B4-BE49-F238E27FC236}">
                <a16:creationId xmlns:a16="http://schemas.microsoft.com/office/drawing/2014/main" id="{08BF57A4-6392-D1CB-95E4-0A4E87EEFB40}"/>
              </a:ext>
            </a:extLst>
          </p:cNvPr>
          <p:cNvSpPr txBox="1">
            <a:spLocks/>
          </p:cNvSpPr>
          <p:nvPr/>
        </p:nvSpPr>
        <p:spPr>
          <a:xfrm>
            <a:off x="883919" y="3614511"/>
            <a:ext cx="3289637"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US" dirty="0"/>
              <a:t>IT20212704</a:t>
            </a:r>
          </a:p>
        </p:txBody>
      </p:sp>
      <p:pic>
        <p:nvPicPr>
          <p:cNvPr id="14" name="Picture 13">
            <a:extLst>
              <a:ext uri="{FF2B5EF4-FFF2-40B4-BE49-F238E27FC236}">
                <a16:creationId xmlns:a16="http://schemas.microsoft.com/office/drawing/2014/main" id="{5B9F877B-A9C6-9777-0C9A-D8F2A05CAE6F}"/>
              </a:ext>
            </a:extLst>
          </p:cNvPr>
          <p:cNvPicPr>
            <a:picLocks noChangeAspect="1"/>
          </p:cNvPicPr>
          <p:nvPr/>
        </p:nvPicPr>
        <p:blipFill>
          <a:blip r:embed="rId2"/>
          <a:stretch>
            <a:fillRect/>
          </a:stretch>
        </p:blipFill>
        <p:spPr>
          <a:xfrm>
            <a:off x="883919" y="1539819"/>
            <a:ext cx="3596952" cy="164606"/>
          </a:xfrm>
          <a:prstGeom prst="rect">
            <a:avLst/>
          </a:prstGeom>
        </p:spPr>
      </p:pic>
      <p:pic>
        <p:nvPicPr>
          <p:cNvPr id="3" name="Picture 2" descr="A person in a suit and tie&#10;&#10;Description automatically generated with medium confidence">
            <a:extLst>
              <a:ext uri="{FF2B5EF4-FFF2-40B4-BE49-F238E27FC236}">
                <a16:creationId xmlns:a16="http://schemas.microsoft.com/office/drawing/2014/main" id="{7664F996-9C39-8D0C-0130-2771F0012D80}"/>
              </a:ext>
            </a:extLst>
          </p:cNvPr>
          <p:cNvPicPr>
            <a:picLocks noChangeAspect="1"/>
          </p:cNvPicPr>
          <p:nvPr/>
        </p:nvPicPr>
        <p:blipFill>
          <a:blip r:embed="rId3"/>
          <a:stretch>
            <a:fillRect/>
          </a:stretch>
        </p:blipFill>
        <p:spPr>
          <a:xfrm>
            <a:off x="7630649" y="64049"/>
            <a:ext cx="1513351" cy="1945738"/>
          </a:xfrm>
          <a:prstGeom prst="rect">
            <a:avLst/>
          </a:prstGeom>
        </p:spPr>
      </p:pic>
    </p:spTree>
    <p:extLst>
      <p:ext uri="{BB962C8B-B14F-4D97-AF65-F5344CB8AC3E}">
        <p14:creationId xmlns:p14="http://schemas.microsoft.com/office/powerpoint/2010/main" val="184426310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40417F-BD01-5AA4-3FB2-B12BD12D514A}"/>
              </a:ext>
            </a:extLst>
          </p:cNvPr>
          <p:cNvSpPr>
            <a:spLocks noGrp="1"/>
          </p:cNvSpPr>
          <p:nvPr>
            <p:ph type="title" idx="4"/>
          </p:nvPr>
        </p:nvSpPr>
        <p:spPr>
          <a:xfrm>
            <a:off x="938500" y="466291"/>
            <a:ext cx="2793528" cy="671394"/>
          </a:xfrm>
        </p:spPr>
        <p:txBody>
          <a:bodyPr/>
          <a:lstStyle/>
          <a:p>
            <a:r>
              <a:rPr lang="en-US" dirty="0"/>
              <a:t>BACKGROUND</a:t>
            </a:r>
          </a:p>
        </p:txBody>
      </p:sp>
      <p:sp>
        <p:nvSpPr>
          <p:cNvPr id="8" name="Subtitle 7">
            <a:extLst>
              <a:ext uri="{FF2B5EF4-FFF2-40B4-BE49-F238E27FC236}">
                <a16:creationId xmlns:a16="http://schemas.microsoft.com/office/drawing/2014/main" id="{B93200BE-8E93-B8CD-CB8F-4C5E9B4C99A1}"/>
              </a:ext>
            </a:extLst>
          </p:cNvPr>
          <p:cNvSpPr>
            <a:spLocks noGrp="1"/>
          </p:cNvSpPr>
          <p:nvPr>
            <p:ph type="subTitle" idx="6"/>
          </p:nvPr>
        </p:nvSpPr>
        <p:spPr>
          <a:xfrm>
            <a:off x="890387" y="1291503"/>
            <a:ext cx="7648986" cy="3340313"/>
          </a:xfrm>
        </p:spPr>
        <p:txBody>
          <a:bodyPr/>
          <a:lstStyle/>
          <a:p>
            <a:pPr algn="l">
              <a:buFont typeface="Arial" panose="020B0604020202020204" pitchFamily="34" charset="0"/>
              <a:buChar char="•"/>
            </a:pPr>
            <a:r>
              <a:rPr lang="en-US" sz="1600" b="1" dirty="0"/>
              <a:t>Household security and safety are increasingly important issues in the contemporary world. </a:t>
            </a:r>
          </a:p>
          <a:p>
            <a:pPr algn="l">
              <a:buFont typeface="Arial" panose="020B0604020202020204" pitchFamily="34" charset="0"/>
              <a:buChar char="•"/>
            </a:pPr>
            <a:endParaRPr lang="en-US" sz="1600" b="1" dirty="0"/>
          </a:p>
          <a:p>
            <a:pPr algn="l">
              <a:buFont typeface="Arial" panose="020B0604020202020204" pitchFamily="34" charset="0"/>
              <a:buChar char="•"/>
            </a:pPr>
            <a:r>
              <a:rPr lang="en-US" sz="1600" b="1" dirty="0"/>
              <a:t>The proliferation of high-tech security systems and smart homes has given people new options for keeping their homes secure. </a:t>
            </a:r>
          </a:p>
          <a:p>
            <a:pPr algn="l">
              <a:buFont typeface="Arial" panose="020B0604020202020204" pitchFamily="34" charset="0"/>
              <a:buChar char="•"/>
            </a:pPr>
            <a:endParaRPr lang="en-US" sz="1600" b="1" dirty="0"/>
          </a:p>
          <a:p>
            <a:pPr algn="l">
              <a:buFont typeface="Arial" panose="020B0604020202020204" pitchFamily="34" charset="0"/>
              <a:buChar char="•"/>
            </a:pPr>
            <a:r>
              <a:rPr lang="en-US" sz="1600" b="1" dirty="0"/>
              <a:t>The goal of my suggested project component is to develop an intrusion access prevention system for contemporary dwellings that is powered by machine learning. </a:t>
            </a:r>
          </a:p>
        </p:txBody>
      </p:sp>
      <p:sp>
        <p:nvSpPr>
          <p:cNvPr id="9" name="Rectangle 8">
            <a:extLst>
              <a:ext uri="{FF2B5EF4-FFF2-40B4-BE49-F238E27FC236}">
                <a16:creationId xmlns:a16="http://schemas.microsoft.com/office/drawing/2014/main" id="{648646F9-698D-70BE-6464-F20AFFABAD66}"/>
              </a:ext>
            </a:extLst>
          </p:cNvPr>
          <p:cNvSpPr/>
          <p:nvPr/>
        </p:nvSpPr>
        <p:spPr>
          <a:xfrm>
            <a:off x="0" y="4785635"/>
            <a:ext cx="6888612" cy="4456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IT20212704</a:t>
            </a:r>
            <a:r>
              <a:rPr lang="en-US" b="1" dirty="0">
                <a:solidFill>
                  <a:schemeClr val="tx1"/>
                </a:solidFill>
              </a:rPr>
              <a:t>  |   </a:t>
            </a:r>
            <a:r>
              <a:rPr lang="en-US" b="1" dirty="0"/>
              <a:t>Sunil </a:t>
            </a:r>
            <a:r>
              <a:rPr lang="en-US" b="1" dirty="0" err="1"/>
              <a:t>Gunasinghage</a:t>
            </a:r>
            <a:r>
              <a:rPr lang="en-US" b="1" dirty="0"/>
              <a:t> R.W.</a:t>
            </a:r>
            <a:r>
              <a:rPr lang="en-US" b="1" dirty="0">
                <a:solidFill>
                  <a:schemeClr val="tx1"/>
                </a:solidFill>
              </a:rPr>
              <a:t>|   </a:t>
            </a:r>
            <a:r>
              <a:rPr lang="en-US" b="1" dirty="0">
                <a:solidFill>
                  <a:schemeClr val="accent1">
                    <a:lumMod val="60000"/>
                    <a:lumOff val="40000"/>
                  </a:schemeClr>
                </a:solidFill>
              </a:rPr>
              <a:t>TMP-23-054</a:t>
            </a:r>
          </a:p>
        </p:txBody>
      </p:sp>
      <p:pic>
        <p:nvPicPr>
          <p:cNvPr id="10" name="Picture 9">
            <a:extLst>
              <a:ext uri="{FF2B5EF4-FFF2-40B4-BE49-F238E27FC236}">
                <a16:creationId xmlns:a16="http://schemas.microsoft.com/office/drawing/2014/main" id="{6DF5A638-A943-53FD-933B-C9EB385E9789}"/>
              </a:ext>
            </a:extLst>
          </p:cNvPr>
          <p:cNvPicPr>
            <a:picLocks noChangeAspect="1"/>
          </p:cNvPicPr>
          <p:nvPr/>
        </p:nvPicPr>
        <p:blipFill>
          <a:blip r:embed="rId2"/>
          <a:stretch>
            <a:fillRect/>
          </a:stretch>
        </p:blipFill>
        <p:spPr>
          <a:xfrm>
            <a:off x="890387" y="455525"/>
            <a:ext cx="2889754" cy="134124"/>
          </a:xfrm>
          <a:prstGeom prst="rect">
            <a:avLst/>
          </a:prstGeom>
        </p:spPr>
      </p:pic>
    </p:spTree>
    <p:extLst>
      <p:ext uri="{BB962C8B-B14F-4D97-AF65-F5344CB8AC3E}">
        <p14:creationId xmlns:p14="http://schemas.microsoft.com/office/powerpoint/2010/main" val="5799403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40417F-BD01-5AA4-3FB2-B12BD12D514A}"/>
              </a:ext>
            </a:extLst>
          </p:cNvPr>
          <p:cNvSpPr>
            <a:spLocks noGrp="1"/>
          </p:cNvSpPr>
          <p:nvPr>
            <p:ph type="title" idx="4"/>
          </p:nvPr>
        </p:nvSpPr>
        <p:spPr>
          <a:xfrm>
            <a:off x="938499" y="466291"/>
            <a:ext cx="4303351" cy="671394"/>
          </a:xfrm>
        </p:spPr>
        <p:txBody>
          <a:bodyPr/>
          <a:lstStyle/>
          <a:p>
            <a:r>
              <a:rPr lang="en-US" dirty="0"/>
              <a:t>BACKGROUND Cont. </a:t>
            </a:r>
          </a:p>
        </p:txBody>
      </p:sp>
      <p:sp>
        <p:nvSpPr>
          <p:cNvPr id="8" name="Subtitle 7">
            <a:extLst>
              <a:ext uri="{FF2B5EF4-FFF2-40B4-BE49-F238E27FC236}">
                <a16:creationId xmlns:a16="http://schemas.microsoft.com/office/drawing/2014/main" id="{B93200BE-8E93-B8CD-CB8F-4C5E9B4C99A1}"/>
              </a:ext>
            </a:extLst>
          </p:cNvPr>
          <p:cNvSpPr>
            <a:spLocks noGrp="1"/>
          </p:cNvSpPr>
          <p:nvPr>
            <p:ph type="subTitle" idx="6"/>
          </p:nvPr>
        </p:nvSpPr>
        <p:spPr>
          <a:xfrm>
            <a:off x="1037814" y="1178523"/>
            <a:ext cx="7648986" cy="3340313"/>
          </a:xfrm>
        </p:spPr>
        <p:txBody>
          <a:bodyPr/>
          <a:lstStyle/>
          <a:p>
            <a:pPr algn="l">
              <a:buFont typeface="Arial" panose="020B0604020202020204" pitchFamily="34" charset="0"/>
              <a:buChar char="•"/>
            </a:pPr>
            <a:r>
              <a:rPr lang="en-US" sz="1600" b="1" dirty="0"/>
              <a:t>Using CCTV images and sophisticated algorithms, this system will keep tabs on how guests act. </a:t>
            </a:r>
          </a:p>
          <a:p>
            <a:pPr algn="l">
              <a:buFont typeface="Arial" panose="020B0604020202020204" pitchFamily="34" charset="0"/>
              <a:buChar char="•"/>
            </a:pPr>
            <a:endParaRPr lang="en-US" sz="1600" b="1" dirty="0"/>
          </a:p>
          <a:p>
            <a:pPr algn="l">
              <a:buFont typeface="Arial" panose="020B0604020202020204" pitchFamily="34" charset="0"/>
              <a:buChar char="•"/>
            </a:pPr>
            <a:r>
              <a:rPr lang="en-US" sz="1600" b="1" dirty="0"/>
              <a:t>Homeowners will receive SMS and email alerts in the event of such conduct, with all the information they need to take preventative measures. </a:t>
            </a:r>
          </a:p>
          <a:p>
            <a:pPr algn="l">
              <a:buFont typeface="Arial" panose="020B0604020202020204" pitchFamily="34" charset="0"/>
              <a:buChar char="•"/>
            </a:pPr>
            <a:endParaRPr lang="en-US" sz="1600" b="1" dirty="0"/>
          </a:p>
          <a:p>
            <a:pPr algn="l">
              <a:buFont typeface="Arial" panose="020B0604020202020204" pitchFamily="34" charset="0"/>
              <a:buChar char="•"/>
            </a:pPr>
            <a:r>
              <a:rPr lang="en-US" sz="1600" b="1" dirty="0"/>
              <a:t>With the help of this plan, modern homeowners will have a secure place to live for themselves and their families.</a:t>
            </a:r>
          </a:p>
        </p:txBody>
      </p:sp>
      <p:sp>
        <p:nvSpPr>
          <p:cNvPr id="9" name="Rectangle 8">
            <a:extLst>
              <a:ext uri="{FF2B5EF4-FFF2-40B4-BE49-F238E27FC236}">
                <a16:creationId xmlns:a16="http://schemas.microsoft.com/office/drawing/2014/main" id="{648646F9-698D-70BE-6464-F20AFFABAD66}"/>
              </a:ext>
            </a:extLst>
          </p:cNvPr>
          <p:cNvSpPr/>
          <p:nvPr/>
        </p:nvSpPr>
        <p:spPr>
          <a:xfrm>
            <a:off x="0" y="4785635"/>
            <a:ext cx="6888612" cy="4456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IT20212704</a:t>
            </a:r>
            <a:r>
              <a:rPr lang="en-US" b="1" dirty="0">
                <a:solidFill>
                  <a:schemeClr val="tx1"/>
                </a:solidFill>
              </a:rPr>
              <a:t>  |   </a:t>
            </a:r>
            <a:r>
              <a:rPr lang="en-US" b="1" dirty="0"/>
              <a:t>Sunil </a:t>
            </a:r>
            <a:r>
              <a:rPr lang="en-US" b="1" dirty="0" err="1"/>
              <a:t>Gunasinghage</a:t>
            </a:r>
            <a:r>
              <a:rPr lang="en-US" b="1" dirty="0"/>
              <a:t> R.W.</a:t>
            </a:r>
            <a:r>
              <a:rPr lang="en-US" b="1" dirty="0">
                <a:solidFill>
                  <a:schemeClr val="tx1"/>
                </a:solidFill>
              </a:rPr>
              <a:t>|   </a:t>
            </a:r>
            <a:r>
              <a:rPr lang="en-US" b="1" dirty="0">
                <a:solidFill>
                  <a:schemeClr val="accent1">
                    <a:lumMod val="60000"/>
                    <a:lumOff val="40000"/>
                  </a:schemeClr>
                </a:solidFill>
              </a:rPr>
              <a:t>TMP-23-054</a:t>
            </a:r>
          </a:p>
        </p:txBody>
      </p:sp>
      <p:pic>
        <p:nvPicPr>
          <p:cNvPr id="10" name="Picture 9">
            <a:extLst>
              <a:ext uri="{FF2B5EF4-FFF2-40B4-BE49-F238E27FC236}">
                <a16:creationId xmlns:a16="http://schemas.microsoft.com/office/drawing/2014/main" id="{6DF5A638-A943-53FD-933B-C9EB385E9789}"/>
              </a:ext>
            </a:extLst>
          </p:cNvPr>
          <p:cNvPicPr>
            <a:picLocks noChangeAspect="1"/>
          </p:cNvPicPr>
          <p:nvPr/>
        </p:nvPicPr>
        <p:blipFill>
          <a:blip r:embed="rId2"/>
          <a:stretch>
            <a:fillRect/>
          </a:stretch>
        </p:blipFill>
        <p:spPr>
          <a:xfrm>
            <a:off x="890387" y="455525"/>
            <a:ext cx="2889754" cy="134124"/>
          </a:xfrm>
          <a:prstGeom prst="rect">
            <a:avLst/>
          </a:prstGeom>
        </p:spPr>
      </p:pic>
    </p:spTree>
    <p:extLst>
      <p:ext uri="{BB962C8B-B14F-4D97-AF65-F5344CB8AC3E}">
        <p14:creationId xmlns:p14="http://schemas.microsoft.com/office/powerpoint/2010/main" val="386111883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8"/>
        <p:cNvGrpSpPr/>
        <p:nvPr/>
      </p:nvGrpSpPr>
      <p:grpSpPr>
        <a:xfrm>
          <a:off x="0" y="0"/>
          <a:ext cx="0" cy="0"/>
          <a:chOff x="0" y="0"/>
          <a:chExt cx="0" cy="0"/>
        </a:xfrm>
      </p:grpSpPr>
      <p:sp>
        <p:nvSpPr>
          <p:cNvPr id="2091" name="Google Shape;2091;p62"/>
          <p:cNvSpPr txBox="1">
            <a:spLocks noGrp="1"/>
          </p:cNvSpPr>
          <p:nvPr>
            <p:ph type="title"/>
          </p:nvPr>
        </p:nvSpPr>
        <p:spPr>
          <a:xfrm>
            <a:off x="938499" y="445025"/>
            <a:ext cx="3949590" cy="941400"/>
          </a:xfrm>
          <a:prstGeom prst="rect">
            <a:avLst/>
          </a:prstGeom>
        </p:spPr>
        <p:txBody>
          <a:bodyPr spcFirstLastPara="1" wrap="square" lIns="91425" tIns="91425" rIns="91425" bIns="91425" anchor="t" anchorCtr="0">
            <a:noAutofit/>
          </a:bodyPr>
          <a:lstStyle/>
          <a:p>
            <a:pPr lvl="0"/>
            <a:r>
              <a:rPr lang="en-US" dirty="0"/>
              <a:t>RESEARCH GAP</a:t>
            </a:r>
          </a:p>
        </p:txBody>
      </p:sp>
      <p:cxnSp>
        <p:nvCxnSpPr>
          <p:cNvPr id="2092" name="Google Shape;2092;p62"/>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8" name="Rectangle 17">
            <a:extLst>
              <a:ext uri="{FF2B5EF4-FFF2-40B4-BE49-F238E27FC236}">
                <a16:creationId xmlns:a16="http://schemas.microsoft.com/office/drawing/2014/main" id="{B28FB399-B731-EE22-078C-8802CC6D78D8}"/>
              </a:ext>
            </a:extLst>
          </p:cNvPr>
          <p:cNvSpPr/>
          <p:nvPr/>
        </p:nvSpPr>
        <p:spPr>
          <a:xfrm>
            <a:off x="0" y="4785635"/>
            <a:ext cx="6888612" cy="4456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IT20212704</a:t>
            </a:r>
            <a:r>
              <a:rPr lang="en-US" b="1" dirty="0">
                <a:solidFill>
                  <a:schemeClr val="tx1"/>
                </a:solidFill>
              </a:rPr>
              <a:t>  |   </a:t>
            </a:r>
            <a:r>
              <a:rPr lang="en-US" b="1" dirty="0"/>
              <a:t>Sunil </a:t>
            </a:r>
            <a:r>
              <a:rPr lang="en-US" b="1" dirty="0" err="1"/>
              <a:t>Gunasinghage</a:t>
            </a:r>
            <a:r>
              <a:rPr lang="en-US" b="1" dirty="0"/>
              <a:t> R.W.</a:t>
            </a:r>
            <a:r>
              <a:rPr lang="en-US" b="1" dirty="0">
                <a:solidFill>
                  <a:schemeClr val="tx1"/>
                </a:solidFill>
              </a:rPr>
              <a:t>|   </a:t>
            </a:r>
            <a:r>
              <a:rPr lang="en-US" b="1" dirty="0">
                <a:solidFill>
                  <a:schemeClr val="accent1">
                    <a:lumMod val="60000"/>
                    <a:lumOff val="40000"/>
                  </a:schemeClr>
                </a:solidFill>
              </a:rPr>
              <a:t>TMP-23-054</a:t>
            </a:r>
          </a:p>
        </p:txBody>
      </p:sp>
      <p:pic>
        <p:nvPicPr>
          <p:cNvPr id="3" name="Picture 2" descr="Diagram&#10;&#10;Description automatically generated">
            <a:extLst>
              <a:ext uri="{FF2B5EF4-FFF2-40B4-BE49-F238E27FC236}">
                <a16:creationId xmlns:a16="http://schemas.microsoft.com/office/drawing/2014/main" id="{034C3458-37D9-504F-8670-3BC814E0AC10}"/>
              </a:ext>
            </a:extLst>
          </p:cNvPr>
          <p:cNvPicPr>
            <a:picLocks noChangeAspect="1"/>
          </p:cNvPicPr>
          <p:nvPr/>
        </p:nvPicPr>
        <p:blipFill rotWithShape="1">
          <a:blip r:embed="rId3">
            <a:duotone>
              <a:prstClr val="black"/>
              <a:schemeClr val="accent4">
                <a:tint val="45000"/>
                <a:satMod val="400000"/>
              </a:schemeClr>
            </a:duotone>
          </a:blip>
          <a:srcRect r="1458"/>
          <a:stretch/>
        </p:blipFill>
        <p:spPr>
          <a:xfrm>
            <a:off x="2553712" y="914399"/>
            <a:ext cx="3977718" cy="396784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D92A53E-FBF5-22A1-D49C-580716E49AD3}"/>
              </a:ext>
            </a:extLst>
          </p:cNvPr>
          <p:cNvSpPr>
            <a:spLocks noGrp="1"/>
          </p:cNvSpPr>
          <p:nvPr>
            <p:ph type="body" idx="2"/>
          </p:nvPr>
        </p:nvSpPr>
        <p:spPr>
          <a:xfrm>
            <a:off x="511779" y="1763305"/>
            <a:ext cx="8120441" cy="1750180"/>
          </a:xfrm>
        </p:spPr>
        <p:txBody>
          <a:bodyPr/>
          <a:lstStyle/>
          <a:p>
            <a:r>
              <a:rPr lang="en-US" sz="1600" b="1" dirty="0"/>
              <a:t>The main objective of this research is to enhance the physical security in a modern house by preventing intruder access. </a:t>
            </a:r>
          </a:p>
          <a:p>
            <a:endParaRPr lang="en-US" dirty="0"/>
          </a:p>
        </p:txBody>
      </p:sp>
      <p:sp>
        <p:nvSpPr>
          <p:cNvPr id="4" name="Title 3">
            <a:extLst>
              <a:ext uri="{FF2B5EF4-FFF2-40B4-BE49-F238E27FC236}">
                <a16:creationId xmlns:a16="http://schemas.microsoft.com/office/drawing/2014/main" id="{064750A7-7441-8D17-9DB7-5AC454DC08E6}"/>
              </a:ext>
            </a:extLst>
          </p:cNvPr>
          <p:cNvSpPr>
            <a:spLocks noGrp="1"/>
          </p:cNvSpPr>
          <p:nvPr>
            <p:ph type="title"/>
          </p:nvPr>
        </p:nvSpPr>
        <p:spPr>
          <a:xfrm>
            <a:off x="672685" y="615146"/>
            <a:ext cx="5579259" cy="941400"/>
          </a:xfrm>
        </p:spPr>
        <p:txBody>
          <a:bodyPr/>
          <a:lstStyle/>
          <a:p>
            <a:r>
              <a:rPr lang="en-US" dirty="0"/>
              <a:t>MAIN OBJECTIVE</a:t>
            </a:r>
          </a:p>
        </p:txBody>
      </p:sp>
      <p:pic>
        <p:nvPicPr>
          <p:cNvPr id="6" name="Picture 5">
            <a:extLst>
              <a:ext uri="{FF2B5EF4-FFF2-40B4-BE49-F238E27FC236}">
                <a16:creationId xmlns:a16="http://schemas.microsoft.com/office/drawing/2014/main" id="{959B158C-2F52-1CDF-B7A4-B61FCA218D29}"/>
              </a:ext>
            </a:extLst>
          </p:cNvPr>
          <p:cNvPicPr>
            <a:picLocks noChangeAspect="1"/>
          </p:cNvPicPr>
          <p:nvPr/>
        </p:nvPicPr>
        <p:blipFill>
          <a:blip r:embed="rId2"/>
          <a:stretch>
            <a:fillRect/>
          </a:stretch>
        </p:blipFill>
        <p:spPr>
          <a:xfrm>
            <a:off x="672685" y="548084"/>
            <a:ext cx="2889754" cy="134124"/>
          </a:xfrm>
          <a:prstGeom prst="rect">
            <a:avLst/>
          </a:prstGeom>
        </p:spPr>
      </p:pic>
      <p:pic>
        <p:nvPicPr>
          <p:cNvPr id="5" name="Picture 4">
            <a:extLst>
              <a:ext uri="{FF2B5EF4-FFF2-40B4-BE49-F238E27FC236}">
                <a16:creationId xmlns:a16="http://schemas.microsoft.com/office/drawing/2014/main" id="{9F161067-A415-FFD5-6E82-834C4490BC0E}"/>
              </a:ext>
            </a:extLst>
          </p:cNvPr>
          <p:cNvPicPr>
            <a:picLocks noChangeAspect="1"/>
          </p:cNvPicPr>
          <p:nvPr/>
        </p:nvPicPr>
        <p:blipFill>
          <a:blip r:embed="rId3"/>
          <a:stretch>
            <a:fillRect/>
          </a:stretch>
        </p:blipFill>
        <p:spPr>
          <a:xfrm>
            <a:off x="5850935" y="2677351"/>
            <a:ext cx="3083030" cy="2085786"/>
          </a:xfrm>
          <a:prstGeom prst="rect">
            <a:avLst/>
          </a:prstGeom>
        </p:spPr>
      </p:pic>
      <p:pic>
        <p:nvPicPr>
          <p:cNvPr id="7" name="Picture 6">
            <a:extLst>
              <a:ext uri="{FF2B5EF4-FFF2-40B4-BE49-F238E27FC236}">
                <a16:creationId xmlns:a16="http://schemas.microsoft.com/office/drawing/2014/main" id="{90A48A27-139D-80FD-81BF-F1FCD6C7CC18}"/>
              </a:ext>
            </a:extLst>
          </p:cNvPr>
          <p:cNvPicPr>
            <a:picLocks noChangeAspect="1"/>
          </p:cNvPicPr>
          <p:nvPr/>
        </p:nvPicPr>
        <p:blipFill>
          <a:blip r:embed="rId4"/>
          <a:stretch>
            <a:fillRect/>
          </a:stretch>
        </p:blipFill>
        <p:spPr>
          <a:xfrm>
            <a:off x="0" y="4740111"/>
            <a:ext cx="6907367" cy="445047"/>
          </a:xfrm>
          <a:prstGeom prst="rect">
            <a:avLst/>
          </a:prstGeom>
        </p:spPr>
      </p:pic>
    </p:spTree>
    <p:extLst>
      <p:ext uri="{BB962C8B-B14F-4D97-AF65-F5344CB8AC3E}">
        <p14:creationId xmlns:p14="http://schemas.microsoft.com/office/powerpoint/2010/main" val="7602843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4750A7-7441-8D17-9DB7-5AC454DC08E6}"/>
              </a:ext>
            </a:extLst>
          </p:cNvPr>
          <p:cNvSpPr>
            <a:spLocks noGrp="1"/>
          </p:cNvSpPr>
          <p:nvPr>
            <p:ph type="title"/>
          </p:nvPr>
        </p:nvSpPr>
        <p:spPr/>
        <p:txBody>
          <a:bodyPr/>
          <a:lstStyle/>
          <a:p>
            <a:r>
              <a:rPr lang="en-US" dirty="0"/>
              <a:t>SUB OBJECTIVES</a:t>
            </a:r>
          </a:p>
        </p:txBody>
      </p:sp>
      <p:sp>
        <p:nvSpPr>
          <p:cNvPr id="3" name="Text Placeholder 2">
            <a:extLst>
              <a:ext uri="{FF2B5EF4-FFF2-40B4-BE49-F238E27FC236}">
                <a16:creationId xmlns:a16="http://schemas.microsoft.com/office/drawing/2014/main" id="{3D92A53E-FBF5-22A1-D49C-580716E49AD3}"/>
              </a:ext>
            </a:extLst>
          </p:cNvPr>
          <p:cNvSpPr>
            <a:spLocks noGrp="1"/>
          </p:cNvSpPr>
          <p:nvPr>
            <p:ph type="body" idx="1"/>
          </p:nvPr>
        </p:nvSpPr>
        <p:spPr>
          <a:xfrm>
            <a:off x="938500" y="992953"/>
            <a:ext cx="7009746" cy="3792682"/>
          </a:xfrm>
        </p:spPr>
        <p:txBody>
          <a:bodyPr/>
          <a:lstStyle/>
          <a:p>
            <a:pPr marL="139700" indent="0">
              <a:buNone/>
            </a:pPr>
            <a:r>
              <a:rPr lang="en-US" sz="1600" b="1" dirty="0"/>
              <a:t>The ML powered intruder access prevention system has proposed to develop ion the following specific and sub objectives mentioned below.</a:t>
            </a:r>
          </a:p>
          <a:p>
            <a:pPr marL="139700" indent="0">
              <a:buNone/>
            </a:pPr>
            <a:endParaRPr lang="en-US" sz="1600" b="1" dirty="0"/>
          </a:p>
          <a:p>
            <a:r>
              <a:rPr lang="en-US" sz="1600" dirty="0"/>
              <a:t>Create a system that accurately identify the behavior of the guest.</a:t>
            </a:r>
          </a:p>
          <a:p>
            <a:endParaRPr lang="en-US" sz="1600" dirty="0"/>
          </a:p>
          <a:p>
            <a:r>
              <a:rPr lang="en-US" sz="1600" dirty="0"/>
              <a:t>Create a system that accurately understand the behavior of the guest.</a:t>
            </a:r>
          </a:p>
          <a:p>
            <a:endParaRPr lang="en-US" sz="1600" dirty="0"/>
          </a:p>
          <a:p>
            <a:r>
              <a:rPr lang="en-US" sz="1600" dirty="0"/>
              <a:t>Establishment of email and SMS services in notifying procedures.</a:t>
            </a:r>
          </a:p>
          <a:p>
            <a:endParaRPr lang="en-US" sz="1600" dirty="0"/>
          </a:p>
          <a:p>
            <a:r>
              <a:rPr lang="en-US" sz="1600" dirty="0"/>
              <a:t>Integrate the intruder access prevention system with the established email and SMS services.</a:t>
            </a:r>
          </a:p>
          <a:p>
            <a:endParaRPr lang="en-US" dirty="0"/>
          </a:p>
        </p:txBody>
      </p:sp>
      <p:sp>
        <p:nvSpPr>
          <p:cNvPr id="5" name="Rectangle 4">
            <a:extLst>
              <a:ext uri="{FF2B5EF4-FFF2-40B4-BE49-F238E27FC236}">
                <a16:creationId xmlns:a16="http://schemas.microsoft.com/office/drawing/2014/main" id="{027C9D83-0F53-B8C4-3B15-DC445EB5384E}"/>
              </a:ext>
            </a:extLst>
          </p:cNvPr>
          <p:cNvSpPr/>
          <p:nvPr/>
        </p:nvSpPr>
        <p:spPr>
          <a:xfrm>
            <a:off x="0" y="4785635"/>
            <a:ext cx="6888612" cy="4456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IT20212704</a:t>
            </a:r>
            <a:r>
              <a:rPr lang="en-US" b="1" dirty="0">
                <a:solidFill>
                  <a:schemeClr val="tx1"/>
                </a:solidFill>
              </a:rPr>
              <a:t>  |   </a:t>
            </a:r>
            <a:r>
              <a:rPr lang="en-US" b="1" dirty="0"/>
              <a:t>Sunil </a:t>
            </a:r>
            <a:r>
              <a:rPr lang="en-US" b="1" dirty="0" err="1"/>
              <a:t>Gunasinghage</a:t>
            </a:r>
            <a:r>
              <a:rPr lang="en-US" b="1" dirty="0"/>
              <a:t> R.W.</a:t>
            </a:r>
            <a:r>
              <a:rPr lang="en-US" b="1" dirty="0">
                <a:solidFill>
                  <a:schemeClr val="tx1"/>
                </a:solidFill>
              </a:rPr>
              <a:t>|   </a:t>
            </a:r>
            <a:r>
              <a:rPr lang="en-US" b="1" dirty="0">
                <a:solidFill>
                  <a:schemeClr val="accent1">
                    <a:lumMod val="60000"/>
                    <a:lumOff val="40000"/>
                  </a:schemeClr>
                </a:solidFill>
              </a:rPr>
              <a:t>TMP-23-054</a:t>
            </a:r>
          </a:p>
        </p:txBody>
      </p:sp>
      <p:pic>
        <p:nvPicPr>
          <p:cNvPr id="6" name="Picture 5">
            <a:extLst>
              <a:ext uri="{FF2B5EF4-FFF2-40B4-BE49-F238E27FC236}">
                <a16:creationId xmlns:a16="http://schemas.microsoft.com/office/drawing/2014/main" id="{959B158C-2F52-1CDF-B7A4-B61FCA218D29}"/>
              </a:ext>
            </a:extLst>
          </p:cNvPr>
          <p:cNvPicPr>
            <a:picLocks noChangeAspect="1"/>
          </p:cNvPicPr>
          <p:nvPr/>
        </p:nvPicPr>
        <p:blipFill>
          <a:blip r:embed="rId2"/>
          <a:stretch>
            <a:fillRect/>
          </a:stretch>
        </p:blipFill>
        <p:spPr>
          <a:xfrm>
            <a:off x="938500" y="445025"/>
            <a:ext cx="2889754" cy="134124"/>
          </a:xfrm>
          <a:prstGeom prst="rect">
            <a:avLst/>
          </a:prstGeom>
        </p:spPr>
      </p:pic>
    </p:spTree>
    <p:extLst>
      <p:ext uri="{BB962C8B-B14F-4D97-AF65-F5344CB8AC3E}">
        <p14:creationId xmlns:p14="http://schemas.microsoft.com/office/powerpoint/2010/main" val="237298158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12"/>
        <p:cNvGrpSpPr/>
        <p:nvPr/>
      </p:nvGrpSpPr>
      <p:grpSpPr>
        <a:xfrm>
          <a:off x="0" y="0"/>
          <a:ext cx="0" cy="0"/>
          <a:chOff x="0" y="0"/>
          <a:chExt cx="0" cy="0"/>
        </a:xfrm>
      </p:grpSpPr>
      <p:sp>
        <p:nvSpPr>
          <p:cNvPr id="2113" name="Google Shape;2113;p64"/>
          <p:cNvSpPr txBox="1">
            <a:spLocks noGrp="1"/>
          </p:cNvSpPr>
          <p:nvPr>
            <p:ph type="subTitle" idx="1"/>
          </p:nvPr>
        </p:nvSpPr>
        <p:spPr>
          <a:xfrm>
            <a:off x="2042001" y="1112628"/>
            <a:ext cx="6907366" cy="3933505"/>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endParaRPr lang="en-US" dirty="0"/>
          </a:p>
          <a:p>
            <a:pPr marL="0" marR="0">
              <a:lnSpc>
                <a:spcPct val="107000"/>
              </a:lnSpc>
              <a:spcBef>
                <a:spcPts val="0"/>
              </a:spcBef>
              <a:spcAft>
                <a:spcPts val="800"/>
              </a:spcAft>
              <a:buFont typeface="Arial" panose="020B0604020202020204" pitchFamily="34" charset="0"/>
              <a:buChar char="•"/>
            </a:pPr>
            <a:r>
              <a:rPr lang="en-US" sz="1600" b="1" dirty="0">
                <a:effectLst/>
                <a:latin typeface="Montserrat" panose="00000500000000000000" pitchFamily="2" charset="0"/>
                <a:ea typeface="Calibri" panose="020F0502020204030204" pitchFamily="34" charset="0"/>
                <a:cs typeface="Iskoola Pota" panose="020B0502040204020203" pitchFamily="34" charset="0"/>
              </a:rPr>
              <a:t>How to identify and understand the actions of the visitors?</a:t>
            </a:r>
          </a:p>
          <a:p>
            <a:pPr marL="0" marR="0">
              <a:lnSpc>
                <a:spcPct val="107000"/>
              </a:lnSpc>
              <a:spcBef>
                <a:spcPts val="0"/>
              </a:spcBef>
              <a:spcAft>
                <a:spcPts val="800"/>
              </a:spcAft>
              <a:buFont typeface="Arial" panose="020B0604020202020204" pitchFamily="34" charset="0"/>
              <a:buChar char="•"/>
            </a:pPr>
            <a:endParaRPr lang="en-US" sz="1600" b="1" dirty="0">
              <a:effectLst/>
              <a:latin typeface="Montserrat" panose="00000500000000000000" pitchFamily="2" charset="0"/>
              <a:ea typeface="Calibri" panose="020F0502020204030204" pitchFamily="34" charset="0"/>
              <a:cs typeface="Iskoola Pota" panose="020B0502040204020203" pitchFamily="34" charset="0"/>
            </a:endParaRPr>
          </a:p>
          <a:p>
            <a:pPr marL="0" marR="0">
              <a:lnSpc>
                <a:spcPct val="107000"/>
              </a:lnSpc>
              <a:spcBef>
                <a:spcPts val="0"/>
              </a:spcBef>
              <a:spcAft>
                <a:spcPts val="800"/>
              </a:spcAft>
              <a:buFont typeface="Arial" panose="020B0604020202020204" pitchFamily="34" charset="0"/>
              <a:buChar char="•"/>
            </a:pPr>
            <a:r>
              <a:rPr lang="en-US" sz="1600" b="1" dirty="0">
                <a:effectLst/>
                <a:latin typeface="Montserrat" panose="00000500000000000000" pitchFamily="2" charset="0"/>
                <a:ea typeface="Calibri" panose="020F0502020204030204" pitchFamily="34" charset="0"/>
                <a:cs typeface="Iskoola Pota" panose="020B0502040204020203" pitchFamily="34" charset="0"/>
              </a:rPr>
              <a:t>How to implement the SMS and email services?</a:t>
            </a:r>
          </a:p>
          <a:p>
            <a:pPr marL="0" marR="0">
              <a:lnSpc>
                <a:spcPct val="107000"/>
              </a:lnSpc>
              <a:spcBef>
                <a:spcPts val="0"/>
              </a:spcBef>
              <a:spcAft>
                <a:spcPts val="800"/>
              </a:spcAft>
              <a:buFont typeface="Arial" panose="020B0604020202020204" pitchFamily="34" charset="0"/>
              <a:buChar char="•"/>
            </a:pPr>
            <a:endParaRPr lang="en-US" sz="1600" b="1" dirty="0">
              <a:effectLst/>
              <a:latin typeface="Montserrat" panose="00000500000000000000" pitchFamily="2" charset="0"/>
              <a:ea typeface="Calibri" panose="020F0502020204030204" pitchFamily="34" charset="0"/>
              <a:cs typeface="Iskoola Pota" panose="020B0502040204020203" pitchFamily="34" charset="0"/>
            </a:endParaRPr>
          </a:p>
          <a:p>
            <a:pPr marL="0" marR="0">
              <a:lnSpc>
                <a:spcPct val="107000"/>
              </a:lnSpc>
              <a:spcBef>
                <a:spcPts val="0"/>
              </a:spcBef>
              <a:spcAft>
                <a:spcPts val="800"/>
              </a:spcAft>
              <a:buFont typeface="Arial" panose="020B0604020202020204" pitchFamily="34" charset="0"/>
              <a:buChar char="•"/>
            </a:pPr>
            <a:r>
              <a:rPr lang="en-US" sz="1600" b="1" dirty="0">
                <a:effectLst/>
                <a:latin typeface="Montserrat" panose="00000500000000000000" pitchFamily="2" charset="0"/>
                <a:ea typeface="Calibri" panose="020F0502020204030204" pitchFamily="34" charset="0"/>
                <a:cs typeface="Iskoola Pota" panose="020B0502040204020203" pitchFamily="34" charset="0"/>
              </a:rPr>
              <a:t>How to integrate all technologies together?</a:t>
            </a:r>
          </a:p>
          <a:p>
            <a:pPr marL="0" lvl="0" indent="0" algn="l" rtl="0">
              <a:spcBef>
                <a:spcPts val="0"/>
              </a:spcBef>
              <a:spcAft>
                <a:spcPts val="0"/>
              </a:spcAft>
              <a:buNone/>
            </a:pPr>
            <a:endParaRPr dirty="0"/>
          </a:p>
        </p:txBody>
      </p:sp>
      <p:sp>
        <p:nvSpPr>
          <p:cNvPr id="2114" name="Google Shape;2114;p6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RESEARCH QUESTIONS</a:t>
            </a:r>
          </a:p>
        </p:txBody>
      </p:sp>
      <p:cxnSp>
        <p:nvCxnSpPr>
          <p:cNvPr id="2115" name="Google Shape;2115;p6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1">
            <a:extLst>
              <a:ext uri="{FF2B5EF4-FFF2-40B4-BE49-F238E27FC236}">
                <a16:creationId xmlns:a16="http://schemas.microsoft.com/office/drawing/2014/main" id="{91E56B2D-9396-0BE3-7432-0B78F7733070}"/>
              </a:ext>
            </a:extLst>
          </p:cNvPr>
          <p:cNvPicPr>
            <a:picLocks noChangeAspect="1"/>
          </p:cNvPicPr>
          <p:nvPr/>
        </p:nvPicPr>
        <p:blipFill>
          <a:blip r:embed="rId3"/>
          <a:stretch>
            <a:fillRect/>
          </a:stretch>
        </p:blipFill>
        <p:spPr>
          <a:xfrm>
            <a:off x="6957767" y="97367"/>
            <a:ext cx="1528905" cy="1479229"/>
          </a:xfrm>
          <a:prstGeom prst="rect">
            <a:avLst/>
          </a:prstGeom>
        </p:spPr>
      </p:pic>
      <p:pic>
        <p:nvPicPr>
          <p:cNvPr id="4" name="Picture 3">
            <a:extLst>
              <a:ext uri="{FF2B5EF4-FFF2-40B4-BE49-F238E27FC236}">
                <a16:creationId xmlns:a16="http://schemas.microsoft.com/office/drawing/2014/main" id="{CDD5D3F6-2AC1-6785-369C-B670B11EAD25}"/>
              </a:ext>
            </a:extLst>
          </p:cNvPr>
          <p:cNvPicPr>
            <a:picLocks noChangeAspect="1"/>
          </p:cNvPicPr>
          <p:nvPr/>
        </p:nvPicPr>
        <p:blipFill>
          <a:blip r:embed="rId4"/>
          <a:stretch>
            <a:fillRect/>
          </a:stretch>
        </p:blipFill>
        <p:spPr>
          <a:xfrm>
            <a:off x="0" y="4740111"/>
            <a:ext cx="6907367" cy="445047"/>
          </a:xfrm>
          <a:prstGeom prst="rect">
            <a:avLst/>
          </a:prstGeom>
        </p:spPr>
      </p:pic>
      <p:pic>
        <p:nvPicPr>
          <p:cNvPr id="5" name="Picture 4" descr="Icon&#10;&#10;Description automatically generated">
            <a:extLst>
              <a:ext uri="{FF2B5EF4-FFF2-40B4-BE49-F238E27FC236}">
                <a16:creationId xmlns:a16="http://schemas.microsoft.com/office/drawing/2014/main" id="{E1292F3B-88A2-5294-7BC4-2B5920E9ED15}"/>
              </a:ext>
            </a:extLst>
          </p:cNvPr>
          <p:cNvPicPr>
            <a:picLocks noChangeAspect="1"/>
          </p:cNvPicPr>
          <p:nvPr/>
        </p:nvPicPr>
        <p:blipFill>
          <a:blip r:embed="rId5">
            <a:extLst>
              <a:ext uri="{837473B0-CC2E-450A-ABE3-18F120FF3D39}">
                <a1611:picAttrSrcUrl xmlns:a1611="http://schemas.microsoft.com/office/drawing/2016/11/main" xmlns="" r:id="rId6"/>
              </a:ext>
            </a:extLst>
          </a:blip>
          <a:stretch>
            <a:fillRect/>
          </a:stretch>
        </p:blipFill>
        <p:spPr>
          <a:xfrm>
            <a:off x="56665" y="2445286"/>
            <a:ext cx="2294825" cy="2294825"/>
          </a:xfrm>
          <a:prstGeom prst="rect">
            <a:avLst/>
          </a:prstGeom>
        </p:spPr>
      </p:pic>
      <p:sp>
        <p:nvSpPr>
          <p:cNvPr id="6" name="TextBox 5">
            <a:extLst>
              <a:ext uri="{FF2B5EF4-FFF2-40B4-BE49-F238E27FC236}">
                <a16:creationId xmlns:a16="http://schemas.microsoft.com/office/drawing/2014/main" id="{1FE7BC2E-DE16-544F-960C-AE2A0EF05BF6}"/>
              </a:ext>
            </a:extLst>
          </p:cNvPr>
          <p:cNvSpPr txBox="1"/>
          <p:nvPr/>
        </p:nvSpPr>
        <p:spPr>
          <a:xfrm>
            <a:off x="56665" y="4987666"/>
            <a:ext cx="2294825" cy="369332"/>
          </a:xfrm>
          <a:prstGeom prst="rect">
            <a:avLst/>
          </a:prstGeom>
          <a:noFill/>
        </p:spPr>
        <p:txBody>
          <a:bodyPr wrap="square" rtlCol="0">
            <a:spAutoFit/>
          </a:bodyPr>
          <a:lstStyle/>
          <a:p>
            <a:r>
              <a:rPr lang="en-US" sz="900">
                <a:hlinkClick r:id="rId6" tooltip="https://www.pngall.com/think-png/download/66114"/>
              </a:rPr>
              <a:t>This Photo</a:t>
            </a:r>
            <a:r>
              <a:rPr lang="en-US" sz="900"/>
              <a:t> by Unknown Author is licensed under </a:t>
            </a:r>
            <a:r>
              <a:rPr lang="en-US" sz="900">
                <a:hlinkClick r:id="rId7" tooltip="https://creativecommons.org/licenses/by-nc/3.0/"/>
              </a:rPr>
              <a:t>CC BY-NC</a:t>
            </a:r>
            <a:endParaRPr lang="en-US" sz="900"/>
          </a:p>
        </p:txBody>
      </p:sp>
    </p:spTree>
    <p:extLst>
      <p:ext uri="{BB962C8B-B14F-4D97-AF65-F5344CB8AC3E}">
        <p14:creationId xmlns:p14="http://schemas.microsoft.com/office/powerpoint/2010/main" val="22277383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12"/>
        <p:cNvGrpSpPr/>
        <p:nvPr/>
      </p:nvGrpSpPr>
      <p:grpSpPr>
        <a:xfrm>
          <a:off x="0" y="0"/>
          <a:ext cx="0" cy="0"/>
          <a:chOff x="0" y="0"/>
          <a:chExt cx="0" cy="0"/>
        </a:xfrm>
      </p:grpSpPr>
      <p:sp>
        <p:nvSpPr>
          <p:cNvPr id="2113" name="Google Shape;2113;p64"/>
          <p:cNvSpPr txBox="1">
            <a:spLocks noGrp="1"/>
          </p:cNvSpPr>
          <p:nvPr>
            <p:ph type="subTitle" idx="1"/>
          </p:nvPr>
        </p:nvSpPr>
        <p:spPr>
          <a:xfrm>
            <a:off x="2236632" y="1055078"/>
            <a:ext cx="6738555" cy="3974944"/>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endParaRPr lang="en-US" dirty="0"/>
          </a:p>
          <a:p>
            <a:pPr marL="0" marR="0">
              <a:lnSpc>
                <a:spcPct val="107000"/>
              </a:lnSpc>
              <a:spcBef>
                <a:spcPts val="0"/>
              </a:spcBef>
              <a:spcAft>
                <a:spcPts val="800"/>
              </a:spcAft>
              <a:buFont typeface="Arial" panose="020B0604020202020204" pitchFamily="34" charset="0"/>
              <a:buChar char="•"/>
            </a:pPr>
            <a:r>
              <a:rPr lang="en-US" sz="1600" b="1" dirty="0">
                <a:effectLst/>
                <a:latin typeface="Montserrat" panose="00000500000000000000" pitchFamily="2" charset="0"/>
                <a:ea typeface="Calibri" panose="020F0502020204030204" pitchFamily="34" charset="0"/>
                <a:cs typeface="Iskoola Pota" panose="020B0502040204020203" pitchFamily="34" charset="0"/>
              </a:rPr>
              <a:t>Development of Machine Learning powered Intruder access prevention system.</a:t>
            </a:r>
          </a:p>
          <a:p>
            <a:pPr marL="0" marR="0">
              <a:lnSpc>
                <a:spcPct val="107000"/>
              </a:lnSpc>
              <a:spcBef>
                <a:spcPts val="0"/>
              </a:spcBef>
              <a:spcAft>
                <a:spcPts val="800"/>
              </a:spcAft>
              <a:buFont typeface="Arial" panose="020B0604020202020204" pitchFamily="34" charset="0"/>
              <a:buChar char="•"/>
            </a:pPr>
            <a:endParaRPr lang="en-US" sz="1600" b="1" dirty="0">
              <a:effectLst/>
              <a:latin typeface="Montserrat" panose="00000500000000000000" pitchFamily="2" charset="0"/>
              <a:ea typeface="Calibri" panose="020F0502020204030204" pitchFamily="34" charset="0"/>
              <a:cs typeface="Iskoola Pota" panose="020B0502040204020203" pitchFamily="34" charset="0"/>
            </a:endParaRPr>
          </a:p>
          <a:p>
            <a:pPr marL="0" marR="0">
              <a:lnSpc>
                <a:spcPct val="107000"/>
              </a:lnSpc>
              <a:spcBef>
                <a:spcPts val="0"/>
              </a:spcBef>
              <a:spcAft>
                <a:spcPts val="800"/>
              </a:spcAft>
              <a:buFont typeface="Arial" panose="020B0604020202020204" pitchFamily="34" charset="0"/>
              <a:buChar char="•"/>
            </a:pPr>
            <a:r>
              <a:rPr lang="en-US" sz="1600" b="1" dirty="0">
                <a:effectLst/>
                <a:latin typeface="Montserrat" panose="00000500000000000000" pitchFamily="2" charset="0"/>
                <a:ea typeface="Calibri" panose="020F0502020204030204" pitchFamily="34" charset="0"/>
                <a:cs typeface="Iskoola Pota" panose="020B0502040204020203" pitchFamily="34" charset="0"/>
              </a:rPr>
              <a:t>It will identify and understand the actions of visitors through monitoring the installed CCTV camera footages by comparing the datasets.</a:t>
            </a:r>
          </a:p>
          <a:p>
            <a:pPr marL="0" marR="0">
              <a:lnSpc>
                <a:spcPct val="107000"/>
              </a:lnSpc>
              <a:spcBef>
                <a:spcPts val="0"/>
              </a:spcBef>
              <a:spcAft>
                <a:spcPts val="800"/>
              </a:spcAft>
              <a:buFont typeface="Arial" panose="020B0604020202020204" pitchFamily="34" charset="0"/>
              <a:buChar char="•"/>
            </a:pPr>
            <a:endParaRPr lang="en-US" sz="1600" b="1" dirty="0">
              <a:effectLst/>
              <a:latin typeface="Montserrat" panose="00000500000000000000" pitchFamily="2" charset="0"/>
              <a:ea typeface="Calibri" panose="020F0502020204030204" pitchFamily="34" charset="0"/>
              <a:cs typeface="Iskoola Pota" panose="020B0502040204020203" pitchFamily="34" charset="0"/>
            </a:endParaRPr>
          </a:p>
          <a:p>
            <a:pPr marL="0" marR="0">
              <a:lnSpc>
                <a:spcPct val="107000"/>
              </a:lnSpc>
              <a:spcBef>
                <a:spcPts val="0"/>
              </a:spcBef>
              <a:spcAft>
                <a:spcPts val="800"/>
              </a:spcAft>
              <a:buFont typeface="Arial" panose="020B0604020202020204" pitchFamily="34" charset="0"/>
              <a:buChar char="•"/>
            </a:pPr>
            <a:r>
              <a:rPr lang="en-US" sz="1600" b="1" dirty="0"/>
              <a:t>It will inform the owner of the house through a SMS and email if there was any abnormal action performed by the visitor.</a:t>
            </a:r>
            <a:endParaRPr sz="1600" b="1" dirty="0"/>
          </a:p>
        </p:txBody>
      </p:sp>
      <p:sp>
        <p:nvSpPr>
          <p:cNvPr id="2114" name="Google Shape;2114;p6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RESEARCH SOLUTION</a:t>
            </a:r>
          </a:p>
        </p:txBody>
      </p:sp>
      <p:cxnSp>
        <p:nvCxnSpPr>
          <p:cNvPr id="2115" name="Google Shape;2115;p6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1">
            <a:extLst>
              <a:ext uri="{FF2B5EF4-FFF2-40B4-BE49-F238E27FC236}">
                <a16:creationId xmlns:a16="http://schemas.microsoft.com/office/drawing/2014/main" id="{91E56B2D-9396-0BE3-7432-0B78F7733070}"/>
              </a:ext>
            </a:extLst>
          </p:cNvPr>
          <p:cNvPicPr>
            <a:picLocks noChangeAspect="1"/>
          </p:cNvPicPr>
          <p:nvPr/>
        </p:nvPicPr>
        <p:blipFill>
          <a:blip r:embed="rId3"/>
          <a:stretch>
            <a:fillRect/>
          </a:stretch>
        </p:blipFill>
        <p:spPr>
          <a:xfrm>
            <a:off x="6957767" y="97367"/>
            <a:ext cx="1528905" cy="1479229"/>
          </a:xfrm>
          <a:prstGeom prst="rect">
            <a:avLst/>
          </a:prstGeom>
        </p:spPr>
      </p:pic>
      <p:pic>
        <p:nvPicPr>
          <p:cNvPr id="4" name="Picture 3">
            <a:extLst>
              <a:ext uri="{FF2B5EF4-FFF2-40B4-BE49-F238E27FC236}">
                <a16:creationId xmlns:a16="http://schemas.microsoft.com/office/drawing/2014/main" id="{CDD5D3F6-2AC1-6785-369C-B670B11EAD25}"/>
              </a:ext>
            </a:extLst>
          </p:cNvPr>
          <p:cNvPicPr>
            <a:picLocks noChangeAspect="1"/>
          </p:cNvPicPr>
          <p:nvPr/>
        </p:nvPicPr>
        <p:blipFill>
          <a:blip r:embed="rId4"/>
          <a:stretch>
            <a:fillRect/>
          </a:stretch>
        </p:blipFill>
        <p:spPr>
          <a:xfrm>
            <a:off x="0" y="4740111"/>
            <a:ext cx="6907367" cy="445047"/>
          </a:xfrm>
          <a:prstGeom prst="rect">
            <a:avLst/>
          </a:prstGeom>
        </p:spPr>
      </p:pic>
      <p:pic>
        <p:nvPicPr>
          <p:cNvPr id="7" name="Picture 6" descr="A picture containing text, clipart&#10;&#10;Description automatically generated">
            <a:extLst>
              <a:ext uri="{FF2B5EF4-FFF2-40B4-BE49-F238E27FC236}">
                <a16:creationId xmlns:a16="http://schemas.microsoft.com/office/drawing/2014/main" id="{518D5362-D78C-0B0F-CA06-310F78252DD7}"/>
              </a:ext>
            </a:extLst>
          </p:cNvPr>
          <p:cNvPicPr>
            <a:picLocks noChangeAspect="1"/>
          </p:cNvPicPr>
          <p:nvPr/>
        </p:nvPicPr>
        <p:blipFill>
          <a:blip r:embed="rId5">
            <a:alphaModFix amt="20000"/>
            <a:extLst>
              <a:ext uri="{837473B0-CC2E-450A-ABE3-18F120FF3D39}">
                <a1611:picAttrSrcUrl xmlns:a1611="http://schemas.microsoft.com/office/drawing/2016/11/main" xmlns="" r:id="rId6"/>
              </a:ext>
            </a:extLst>
          </a:blip>
          <a:stretch>
            <a:fillRect/>
          </a:stretch>
        </p:blipFill>
        <p:spPr>
          <a:xfrm>
            <a:off x="0" y="1267201"/>
            <a:ext cx="9028799" cy="3368774"/>
          </a:xfrm>
          <a:prstGeom prst="rect">
            <a:avLst/>
          </a:prstGeom>
        </p:spPr>
      </p:pic>
    </p:spTree>
    <p:extLst>
      <p:ext uri="{BB962C8B-B14F-4D97-AF65-F5344CB8AC3E}">
        <p14:creationId xmlns:p14="http://schemas.microsoft.com/office/powerpoint/2010/main" val="2418117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lvl="0"/>
            <a:r>
              <a:rPr lang="en-US" dirty="0"/>
              <a:t>OVERVIEW</a:t>
            </a:r>
            <a:endParaRPr dirty="0">
              <a:solidFill>
                <a:schemeClr val="accent1"/>
              </a:solidFill>
            </a:endParaRPr>
          </a:p>
        </p:txBody>
      </p:sp>
      <p:sp>
        <p:nvSpPr>
          <p:cNvPr id="215" name="Google Shape;215;p44"/>
          <p:cNvSpPr txBox="1">
            <a:spLocks noGrp="1"/>
          </p:cNvSpPr>
          <p:nvPr>
            <p:ph type="body" idx="1"/>
          </p:nvPr>
        </p:nvSpPr>
        <p:spPr>
          <a:xfrm>
            <a:off x="1293183" y="946446"/>
            <a:ext cx="5257642" cy="3961106"/>
          </a:xfrm>
          <a:prstGeom prst="rect">
            <a:avLst/>
          </a:prstGeom>
        </p:spPr>
        <p:txBody>
          <a:bodyPr spcFirstLastPara="1" wrap="square" lIns="91425" tIns="91425" rIns="91425" bIns="91425" anchor="t" anchorCtr="0">
            <a:noAutofit/>
          </a:bodyPr>
          <a:lstStyle/>
          <a:p>
            <a:pPr marL="285750" indent="-285750">
              <a:lnSpc>
                <a:spcPct val="110000"/>
              </a:lnSpc>
              <a:buFont typeface="Wingdings" panose="05000000000000000000" pitchFamily="2" charset="2"/>
              <a:buChar char="Ø"/>
            </a:pPr>
            <a:r>
              <a:rPr lang="en-US" sz="1600" b="1" dirty="0"/>
              <a:t>Introduction</a:t>
            </a:r>
          </a:p>
          <a:p>
            <a:pPr marL="285750" indent="-285750">
              <a:lnSpc>
                <a:spcPct val="110000"/>
              </a:lnSpc>
              <a:buFont typeface="Wingdings" panose="05000000000000000000" pitchFamily="2" charset="2"/>
              <a:buChar char="Ø"/>
            </a:pPr>
            <a:r>
              <a:rPr lang="en-US" sz="1600" b="1" dirty="0"/>
              <a:t>Objectives</a:t>
            </a:r>
          </a:p>
          <a:p>
            <a:pPr marL="285750" indent="-285750">
              <a:lnSpc>
                <a:spcPct val="110000"/>
              </a:lnSpc>
              <a:buFont typeface="Wingdings" panose="05000000000000000000" pitchFamily="2" charset="2"/>
              <a:buChar char="Ø"/>
            </a:pPr>
            <a:r>
              <a:rPr lang="en-US" sz="1600" b="1" dirty="0"/>
              <a:t>Overall Design Diagram</a:t>
            </a:r>
          </a:p>
          <a:p>
            <a:pPr marL="285750" indent="-285750">
              <a:lnSpc>
                <a:spcPct val="110000"/>
              </a:lnSpc>
              <a:buFont typeface="Wingdings" panose="05000000000000000000" pitchFamily="2" charset="2"/>
              <a:buChar char="Ø"/>
            </a:pPr>
            <a:r>
              <a:rPr lang="en-US" sz="1600" b="1" dirty="0"/>
              <a:t>Background</a:t>
            </a:r>
          </a:p>
          <a:p>
            <a:pPr marL="285750" indent="-285750">
              <a:lnSpc>
                <a:spcPct val="110000"/>
              </a:lnSpc>
              <a:buFont typeface="Wingdings" panose="05000000000000000000" pitchFamily="2" charset="2"/>
              <a:buChar char="Ø"/>
            </a:pPr>
            <a:r>
              <a:rPr lang="en-US" sz="1600" b="1" dirty="0"/>
              <a:t>Research Gap</a:t>
            </a:r>
          </a:p>
          <a:p>
            <a:pPr marL="285750" indent="-285750">
              <a:lnSpc>
                <a:spcPct val="110000"/>
              </a:lnSpc>
              <a:buFont typeface="Wingdings" panose="05000000000000000000" pitchFamily="2" charset="2"/>
              <a:buChar char="Ø"/>
            </a:pPr>
            <a:r>
              <a:rPr lang="en-US" sz="1600" b="1" dirty="0"/>
              <a:t>Main and Sub Objectives</a:t>
            </a:r>
          </a:p>
          <a:p>
            <a:pPr marL="285750" indent="-285750">
              <a:lnSpc>
                <a:spcPct val="110000"/>
              </a:lnSpc>
              <a:buFont typeface="Wingdings" panose="05000000000000000000" pitchFamily="2" charset="2"/>
              <a:buChar char="Ø"/>
            </a:pPr>
            <a:r>
              <a:rPr lang="en-US" sz="1600" b="1" dirty="0"/>
              <a:t>Research Questions</a:t>
            </a:r>
          </a:p>
          <a:p>
            <a:pPr marL="285750" indent="-285750">
              <a:lnSpc>
                <a:spcPct val="110000"/>
              </a:lnSpc>
              <a:buFont typeface="Wingdings" panose="05000000000000000000" pitchFamily="2" charset="2"/>
              <a:buChar char="Ø"/>
            </a:pPr>
            <a:r>
              <a:rPr lang="en-US" sz="1600" b="1" dirty="0"/>
              <a:t>Methodology</a:t>
            </a:r>
          </a:p>
          <a:p>
            <a:pPr marL="285750" indent="-285750">
              <a:lnSpc>
                <a:spcPct val="110000"/>
              </a:lnSpc>
              <a:buFont typeface="Wingdings" panose="05000000000000000000" pitchFamily="2" charset="2"/>
              <a:buChar char="Ø"/>
            </a:pPr>
            <a:r>
              <a:rPr lang="en-US" sz="1600" b="1" dirty="0"/>
              <a:t>Functional &amp; Non-functional Requirements</a:t>
            </a:r>
          </a:p>
          <a:p>
            <a:pPr marL="285750" indent="-285750">
              <a:lnSpc>
                <a:spcPct val="110000"/>
              </a:lnSpc>
              <a:buFont typeface="Wingdings" panose="05000000000000000000" pitchFamily="2" charset="2"/>
              <a:buChar char="Ø"/>
            </a:pPr>
            <a:r>
              <a:rPr lang="en-US" sz="1600" b="1" dirty="0"/>
              <a:t>Technologies to be Used</a:t>
            </a:r>
          </a:p>
          <a:p>
            <a:pPr marL="285750" indent="-285750">
              <a:lnSpc>
                <a:spcPct val="110000"/>
              </a:lnSpc>
              <a:buFont typeface="Wingdings" panose="05000000000000000000" pitchFamily="2" charset="2"/>
              <a:buChar char="Ø"/>
            </a:pPr>
            <a:r>
              <a:rPr lang="en-US" sz="1600" b="1" dirty="0"/>
              <a:t>Work Breakdown Structure</a:t>
            </a:r>
          </a:p>
          <a:p>
            <a:pPr marL="285750" indent="-285750">
              <a:lnSpc>
                <a:spcPct val="110000"/>
              </a:lnSpc>
              <a:buFont typeface="Wingdings" panose="05000000000000000000" pitchFamily="2" charset="2"/>
              <a:buChar char="Ø"/>
            </a:pPr>
            <a:r>
              <a:rPr lang="en-US" sz="1600" b="1" dirty="0"/>
              <a:t>Project Progress Completion</a:t>
            </a:r>
          </a:p>
          <a:p>
            <a:pPr marL="285750" indent="-285750">
              <a:lnSpc>
                <a:spcPct val="110000"/>
              </a:lnSpc>
              <a:buFont typeface="Wingdings" panose="05000000000000000000" pitchFamily="2" charset="2"/>
              <a:buChar char="Ø"/>
            </a:pPr>
            <a:r>
              <a:rPr lang="en-US" sz="1600" b="1" dirty="0"/>
              <a:t>References</a:t>
            </a:r>
          </a:p>
          <a:p>
            <a:pPr marL="285750" indent="-285750">
              <a:lnSpc>
                <a:spcPct val="110000"/>
              </a:lnSpc>
              <a:buFont typeface="Wingdings" panose="05000000000000000000" pitchFamily="2" charset="2"/>
              <a:buChar char="Ø"/>
            </a:pPr>
            <a:r>
              <a:rPr lang="en-US" sz="1600" b="1" dirty="0"/>
              <a:t>Commercialization</a:t>
            </a:r>
          </a:p>
          <a:p>
            <a:pPr marL="285750" indent="-285750">
              <a:lnSpc>
                <a:spcPct val="110000"/>
              </a:lnSpc>
              <a:buFont typeface="Wingdings" panose="05000000000000000000" pitchFamily="2" charset="2"/>
              <a:buChar char="Ø"/>
            </a:pPr>
            <a:r>
              <a:rPr lang="en-US" sz="1600" b="1" dirty="0"/>
              <a:t>Q &amp; A </a:t>
            </a: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14FD0-49C8-502F-4A35-D3AB561C169E}"/>
              </a:ext>
            </a:extLst>
          </p:cNvPr>
          <p:cNvSpPr>
            <a:spLocks noGrp="1"/>
          </p:cNvSpPr>
          <p:nvPr>
            <p:ph type="title"/>
          </p:nvPr>
        </p:nvSpPr>
        <p:spPr>
          <a:xfrm>
            <a:off x="736481" y="455657"/>
            <a:ext cx="4702200" cy="941400"/>
          </a:xfrm>
        </p:spPr>
        <p:txBody>
          <a:bodyPr/>
          <a:lstStyle/>
          <a:p>
            <a:r>
              <a:rPr lang="en-US" dirty="0"/>
              <a:t>METHODOLOGY</a:t>
            </a:r>
          </a:p>
        </p:txBody>
      </p:sp>
      <p:pic>
        <p:nvPicPr>
          <p:cNvPr id="3" name="Picture 2">
            <a:extLst>
              <a:ext uri="{FF2B5EF4-FFF2-40B4-BE49-F238E27FC236}">
                <a16:creationId xmlns:a16="http://schemas.microsoft.com/office/drawing/2014/main" id="{E3964114-B06F-9A75-B43A-774373CC1087}"/>
              </a:ext>
            </a:extLst>
          </p:cNvPr>
          <p:cNvPicPr>
            <a:picLocks noChangeAspect="1"/>
          </p:cNvPicPr>
          <p:nvPr/>
        </p:nvPicPr>
        <p:blipFill>
          <a:blip r:embed="rId2"/>
          <a:stretch>
            <a:fillRect/>
          </a:stretch>
        </p:blipFill>
        <p:spPr>
          <a:xfrm>
            <a:off x="736481" y="388595"/>
            <a:ext cx="2889754" cy="134124"/>
          </a:xfrm>
          <a:prstGeom prst="rect">
            <a:avLst/>
          </a:prstGeom>
        </p:spPr>
      </p:pic>
      <p:pic>
        <p:nvPicPr>
          <p:cNvPr id="5" name="Picture 4">
            <a:extLst>
              <a:ext uri="{FF2B5EF4-FFF2-40B4-BE49-F238E27FC236}">
                <a16:creationId xmlns:a16="http://schemas.microsoft.com/office/drawing/2014/main" id="{DB320F67-A38A-6BF3-5326-CBCC1DE2D966}"/>
              </a:ext>
            </a:extLst>
          </p:cNvPr>
          <p:cNvPicPr>
            <a:picLocks noChangeAspect="1"/>
          </p:cNvPicPr>
          <p:nvPr/>
        </p:nvPicPr>
        <p:blipFill>
          <a:blip r:embed="rId3"/>
          <a:stretch>
            <a:fillRect/>
          </a:stretch>
        </p:blipFill>
        <p:spPr>
          <a:xfrm>
            <a:off x="0" y="4800815"/>
            <a:ext cx="6907367" cy="445047"/>
          </a:xfrm>
          <a:prstGeom prst="rect">
            <a:avLst/>
          </a:prstGeom>
        </p:spPr>
      </p:pic>
      <p:sp>
        <p:nvSpPr>
          <p:cNvPr id="6" name="TextBox 5">
            <a:extLst>
              <a:ext uri="{FF2B5EF4-FFF2-40B4-BE49-F238E27FC236}">
                <a16:creationId xmlns:a16="http://schemas.microsoft.com/office/drawing/2014/main" id="{7086D54A-3B48-A001-A9D7-2B69B832DE09}"/>
              </a:ext>
            </a:extLst>
          </p:cNvPr>
          <p:cNvSpPr txBox="1"/>
          <p:nvPr/>
        </p:nvSpPr>
        <p:spPr>
          <a:xfrm>
            <a:off x="267286" y="984739"/>
            <a:ext cx="8433582" cy="2858731"/>
          </a:xfrm>
          <a:prstGeom prst="rect">
            <a:avLst/>
          </a:prstGeom>
          <a:noFill/>
        </p:spPr>
        <p:txBody>
          <a:bodyPr wrap="square" rtlCol="0">
            <a:spAutoFit/>
          </a:bodyPr>
          <a:lstStyle/>
          <a:p>
            <a:pPr marL="285750" marR="0" indent="-285750">
              <a:lnSpc>
                <a:spcPct val="107000"/>
              </a:lnSpc>
              <a:spcBef>
                <a:spcPts val="0"/>
              </a:spcBef>
              <a:spcAft>
                <a:spcPts val="800"/>
              </a:spcAft>
              <a:buClr>
                <a:schemeClr val="bg1"/>
              </a:buClr>
              <a:buFont typeface="Arial" panose="020B0604020202020204" pitchFamily="34" charset="0"/>
              <a:buChar char="•"/>
            </a:pPr>
            <a:r>
              <a:rPr lang="en-US" sz="1600" b="1" dirty="0">
                <a:solidFill>
                  <a:schemeClr val="bg1"/>
                </a:solidFill>
                <a:effectLst/>
                <a:latin typeface="Montserrat" panose="00000500000000000000" pitchFamily="2" charset="0"/>
                <a:ea typeface="Calibri" panose="020F0502020204030204" pitchFamily="34" charset="0"/>
                <a:cs typeface="Iskoola Pota" panose="020B0502040204020203" pitchFamily="34" charset="0"/>
              </a:rPr>
              <a:t>Conduct</a:t>
            </a:r>
            <a:r>
              <a:rPr lang="en-US" sz="1600" b="1" dirty="0">
                <a:solidFill>
                  <a:schemeClr val="bg1"/>
                </a:solidFill>
                <a:effectLst/>
                <a:latin typeface="Montserrat" panose="00000500000000000000" pitchFamily="2" charset="0"/>
                <a:ea typeface="Calibri" panose="020F0502020204030204" pitchFamily="34" charset="0"/>
                <a:cs typeface="Calibri" panose="020F0502020204030204" pitchFamily="34" charset="0"/>
              </a:rPr>
              <a:t> a literature review: Gather and analyze relevant research papers, reports, and case studies related to </a:t>
            </a:r>
            <a:r>
              <a:rPr lang="en-US" sz="1600" b="1" dirty="0" err="1">
                <a:solidFill>
                  <a:schemeClr val="bg1"/>
                </a:solidFill>
                <a:effectLst/>
                <a:latin typeface="Montserrat" panose="00000500000000000000" pitchFamily="2" charset="0"/>
                <a:ea typeface="Calibri" panose="020F0502020204030204" pitchFamily="34" charset="0"/>
                <a:cs typeface="Calibri" panose="020F0502020204030204" pitchFamily="34" charset="0"/>
              </a:rPr>
              <a:t>behaviour</a:t>
            </a:r>
            <a:r>
              <a:rPr lang="en-US" sz="1600" b="1" dirty="0">
                <a:solidFill>
                  <a:schemeClr val="bg1"/>
                </a:solidFill>
                <a:effectLst/>
                <a:latin typeface="Montserrat" panose="00000500000000000000" pitchFamily="2" charset="0"/>
                <a:ea typeface="Calibri" panose="020F0502020204030204" pitchFamily="34" charset="0"/>
                <a:cs typeface="Calibri" panose="020F0502020204030204" pitchFamily="34" charset="0"/>
              </a:rPr>
              <a:t> monitoring and intruder access prevention mechanisms.</a:t>
            </a:r>
          </a:p>
          <a:p>
            <a:pPr marL="285750" marR="0" indent="-285750">
              <a:lnSpc>
                <a:spcPct val="107000"/>
              </a:lnSpc>
              <a:spcBef>
                <a:spcPts val="0"/>
              </a:spcBef>
              <a:spcAft>
                <a:spcPts val="800"/>
              </a:spcAft>
              <a:buClr>
                <a:schemeClr val="bg1"/>
              </a:buClr>
              <a:buFont typeface="Arial" panose="020B0604020202020204" pitchFamily="34" charset="0"/>
              <a:buChar char="•"/>
            </a:pPr>
            <a:endParaRPr lang="en-US" sz="1600" b="1" dirty="0">
              <a:solidFill>
                <a:schemeClr val="bg1"/>
              </a:solidFill>
              <a:effectLst/>
              <a:latin typeface="Montserrat" panose="00000500000000000000" pitchFamily="2" charset="0"/>
              <a:ea typeface="Calibri" panose="020F0502020204030204" pitchFamily="34" charset="0"/>
              <a:cs typeface="Iskoola Pota" panose="020B0502040204020203" pitchFamily="34" charset="0"/>
            </a:endParaRPr>
          </a:p>
          <a:p>
            <a:pPr marL="285750" marR="0" indent="-285750">
              <a:lnSpc>
                <a:spcPct val="107000"/>
              </a:lnSpc>
              <a:spcBef>
                <a:spcPts val="0"/>
              </a:spcBef>
              <a:spcAft>
                <a:spcPts val="800"/>
              </a:spcAft>
              <a:buClr>
                <a:schemeClr val="bg1"/>
              </a:buClr>
              <a:buFont typeface="Arial" panose="020B0604020202020204" pitchFamily="34" charset="0"/>
              <a:buChar char="•"/>
            </a:pPr>
            <a:r>
              <a:rPr lang="en-US" sz="1600" b="1" dirty="0">
                <a:solidFill>
                  <a:schemeClr val="bg1"/>
                </a:solidFill>
                <a:effectLst/>
                <a:latin typeface="Montserrat" panose="00000500000000000000" pitchFamily="2" charset="0"/>
                <a:ea typeface="Calibri" panose="020F0502020204030204" pitchFamily="34" charset="0"/>
                <a:cs typeface="Calibri" panose="020F0502020204030204" pitchFamily="34" charset="0"/>
              </a:rPr>
              <a:t>Collect data: Conduct data collection using the selected research methods. </a:t>
            </a:r>
          </a:p>
          <a:p>
            <a:pPr marL="285750" marR="0" indent="-285750">
              <a:lnSpc>
                <a:spcPct val="107000"/>
              </a:lnSpc>
              <a:spcBef>
                <a:spcPts val="0"/>
              </a:spcBef>
              <a:spcAft>
                <a:spcPts val="800"/>
              </a:spcAft>
              <a:buClr>
                <a:schemeClr val="bg1"/>
              </a:buClr>
              <a:buFont typeface="Arial" panose="020B0604020202020204" pitchFamily="34" charset="0"/>
              <a:buChar char="•"/>
            </a:pPr>
            <a:endParaRPr lang="en-US" sz="1600" b="1" dirty="0">
              <a:solidFill>
                <a:schemeClr val="bg1"/>
              </a:solidFill>
              <a:effectLst/>
              <a:latin typeface="Montserrat" panose="00000500000000000000" pitchFamily="2" charset="0"/>
              <a:ea typeface="Calibri" panose="020F0502020204030204" pitchFamily="34" charset="0"/>
              <a:cs typeface="Iskoola Pota" panose="020B0502040204020203" pitchFamily="34" charset="0"/>
            </a:endParaRPr>
          </a:p>
          <a:p>
            <a:pPr marL="285750" marR="0" indent="-285750">
              <a:lnSpc>
                <a:spcPct val="107000"/>
              </a:lnSpc>
              <a:spcBef>
                <a:spcPts val="0"/>
              </a:spcBef>
              <a:spcAft>
                <a:spcPts val="800"/>
              </a:spcAft>
              <a:buClr>
                <a:schemeClr val="bg1"/>
              </a:buClr>
              <a:buFont typeface="Arial" panose="020B0604020202020204" pitchFamily="34" charset="0"/>
              <a:buChar char="•"/>
            </a:pPr>
            <a:r>
              <a:rPr lang="en-US" sz="1600" b="1" dirty="0">
                <a:solidFill>
                  <a:schemeClr val="bg1"/>
                </a:solidFill>
                <a:effectLst/>
                <a:latin typeface="Montserrat" panose="00000500000000000000" pitchFamily="2" charset="0"/>
                <a:ea typeface="Calibri" panose="020F0502020204030204" pitchFamily="34" charset="0"/>
                <a:cs typeface="Calibri" panose="020F0502020204030204" pitchFamily="34" charset="0"/>
              </a:rPr>
              <a:t>Analyze data: Use appropriate data analysis techniques to process and interpret the collected data. </a:t>
            </a:r>
            <a:endParaRPr lang="en-US" sz="1600" b="1" dirty="0">
              <a:solidFill>
                <a:schemeClr val="bg1"/>
              </a:solidFill>
              <a:latin typeface="Montserrat" panose="00000500000000000000" pitchFamily="2" charset="0"/>
            </a:endParaRPr>
          </a:p>
        </p:txBody>
      </p:sp>
    </p:spTree>
    <p:extLst>
      <p:ext uri="{BB962C8B-B14F-4D97-AF65-F5344CB8AC3E}">
        <p14:creationId xmlns:p14="http://schemas.microsoft.com/office/powerpoint/2010/main" val="17503868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14FD0-49C8-502F-4A35-D3AB561C169E}"/>
              </a:ext>
            </a:extLst>
          </p:cNvPr>
          <p:cNvSpPr>
            <a:spLocks noGrp="1"/>
          </p:cNvSpPr>
          <p:nvPr>
            <p:ph type="title"/>
          </p:nvPr>
        </p:nvSpPr>
        <p:spPr>
          <a:xfrm>
            <a:off x="736481" y="455657"/>
            <a:ext cx="4702200" cy="941400"/>
          </a:xfrm>
        </p:spPr>
        <p:txBody>
          <a:bodyPr/>
          <a:lstStyle/>
          <a:p>
            <a:r>
              <a:rPr lang="en-US" dirty="0"/>
              <a:t>METHODOLOGY Cont.</a:t>
            </a:r>
          </a:p>
        </p:txBody>
      </p:sp>
      <p:pic>
        <p:nvPicPr>
          <p:cNvPr id="3" name="Picture 2">
            <a:extLst>
              <a:ext uri="{FF2B5EF4-FFF2-40B4-BE49-F238E27FC236}">
                <a16:creationId xmlns:a16="http://schemas.microsoft.com/office/drawing/2014/main" id="{E3964114-B06F-9A75-B43A-774373CC1087}"/>
              </a:ext>
            </a:extLst>
          </p:cNvPr>
          <p:cNvPicPr>
            <a:picLocks noChangeAspect="1"/>
          </p:cNvPicPr>
          <p:nvPr/>
        </p:nvPicPr>
        <p:blipFill>
          <a:blip r:embed="rId2"/>
          <a:stretch>
            <a:fillRect/>
          </a:stretch>
        </p:blipFill>
        <p:spPr>
          <a:xfrm>
            <a:off x="736481" y="388595"/>
            <a:ext cx="2889754" cy="134124"/>
          </a:xfrm>
          <a:prstGeom prst="rect">
            <a:avLst/>
          </a:prstGeom>
        </p:spPr>
      </p:pic>
      <p:pic>
        <p:nvPicPr>
          <p:cNvPr id="5" name="Picture 4">
            <a:extLst>
              <a:ext uri="{FF2B5EF4-FFF2-40B4-BE49-F238E27FC236}">
                <a16:creationId xmlns:a16="http://schemas.microsoft.com/office/drawing/2014/main" id="{DB320F67-A38A-6BF3-5326-CBCC1DE2D966}"/>
              </a:ext>
            </a:extLst>
          </p:cNvPr>
          <p:cNvPicPr>
            <a:picLocks noChangeAspect="1"/>
          </p:cNvPicPr>
          <p:nvPr/>
        </p:nvPicPr>
        <p:blipFill>
          <a:blip r:embed="rId3"/>
          <a:stretch>
            <a:fillRect/>
          </a:stretch>
        </p:blipFill>
        <p:spPr>
          <a:xfrm>
            <a:off x="0" y="4800815"/>
            <a:ext cx="6907367" cy="445047"/>
          </a:xfrm>
          <a:prstGeom prst="rect">
            <a:avLst/>
          </a:prstGeom>
        </p:spPr>
      </p:pic>
      <p:pic>
        <p:nvPicPr>
          <p:cNvPr id="6" name="image1.png" descr="C:\Users\User\Downloads\Screenshot 2023-04-06 234245.png"/>
          <p:cNvPicPr/>
          <p:nvPr/>
        </p:nvPicPr>
        <p:blipFill>
          <a:blip r:embed="rId4"/>
          <a:srcRect l="1209" b="1115"/>
          <a:stretch>
            <a:fillRect/>
          </a:stretch>
        </p:blipFill>
        <p:spPr>
          <a:xfrm>
            <a:off x="1771332" y="910590"/>
            <a:ext cx="5601335" cy="3322320"/>
          </a:xfrm>
          <a:prstGeom prst="rect">
            <a:avLst/>
          </a:prstGeom>
          <a:ln/>
        </p:spPr>
      </p:pic>
    </p:spTree>
    <p:extLst>
      <p:ext uri="{BB962C8B-B14F-4D97-AF65-F5344CB8AC3E}">
        <p14:creationId xmlns:p14="http://schemas.microsoft.com/office/powerpoint/2010/main" val="42326165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2FB11-8F80-C332-2677-F8C9FEE6F1A2}"/>
              </a:ext>
            </a:extLst>
          </p:cNvPr>
          <p:cNvSpPr>
            <a:spLocks noGrp="1"/>
          </p:cNvSpPr>
          <p:nvPr>
            <p:ph type="title"/>
          </p:nvPr>
        </p:nvSpPr>
        <p:spPr>
          <a:xfrm>
            <a:off x="5427590" y="1916554"/>
            <a:ext cx="2168967" cy="655196"/>
          </a:xfrm>
        </p:spPr>
        <p:txBody>
          <a:bodyPr/>
          <a:lstStyle/>
          <a:p>
            <a:r>
              <a:rPr lang="en-US" dirty="0"/>
              <a:t>Non-Functional</a:t>
            </a:r>
            <a:br>
              <a:rPr lang="en-US" dirty="0"/>
            </a:br>
            <a:endParaRPr lang="en-US" dirty="0"/>
          </a:p>
        </p:txBody>
      </p:sp>
      <p:sp>
        <p:nvSpPr>
          <p:cNvPr id="3" name="Subtitle 2">
            <a:extLst>
              <a:ext uri="{FF2B5EF4-FFF2-40B4-BE49-F238E27FC236}">
                <a16:creationId xmlns:a16="http://schemas.microsoft.com/office/drawing/2014/main" id="{73191641-190C-9920-BBFE-6634EDBEA3C8}"/>
              </a:ext>
            </a:extLst>
          </p:cNvPr>
          <p:cNvSpPr>
            <a:spLocks noGrp="1"/>
          </p:cNvSpPr>
          <p:nvPr>
            <p:ph type="subTitle" idx="1"/>
          </p:nvPr>
        </p:nvSpPr>
        <p:spPr>
          <a:xfrm>
            <a:off x="4900052" y="2371852"/>
            <a:ext cx="3224041" cy="1235100"/>
          </a:xfrm>
        </p:spPr>
        <p:txBody>
          <a:bodyPr/>
          <a:lstStyle/>
          <a:p>
            <a:r>
              <a:rPr lang="en-US" dirty="0"/>
              <a:t>Secure and Protect User Data</a:t>
            </a:r>
          </a:p>
          <a:p>
            <a:r>
              <a:rPr lang="en-US" dirty="0"/>
              <a:t>Reliable and Available</a:t>
            </a:r>
          </a:p>
        </p:txBody>
      </p:sp>
      <p:sp>
        <p:nvSpPr>
          <p:cNvPr id="6" name="Title 5">
            <a:extLst>
              <a:ext uri="{FF2B5EF4-FFF2-40B4-BE49-F238E27FC236}">
                <a16:creationId xmlns:a16="http://schemas.microsoft.com/office/drawing/2014/main" id="{B081DEB3-B423-DB1C-13BC-BD1F898F5E2B}"/>
              </a:ext>
            </a:extLst>
          </p:cNvPr>
          <p:cNvSpPr>
            <a:spLocks noGrp="1"/>
          </p:cNvSpPr>
          <p:nvPr>
            <p:ph type="title" idx="4"/>
          </p:nvPr>
        </p:nvSpPr>
        <p:spPr>
          <a:xfrm>
            <a:off x="441595" y="792768"/>
            <a:ext cx="8448665" cy="941400"/>
          </a:xfrm>
        </p:spPr>
        <p:txBody>
          <a:bodyPr/>
          <a:lstStyle/>
          <a:p>
            <a:r>
              <a:rPr lang="en-US" dirty="0"/>
              <a:t>FUNCTIONAL &amp; NON-FUNCTIONAL REQUIREMENTS</a:t>
            </a:r>
          </a:p>
        </p:txBody>
      </p:sp>
      <p:sp>
        <p:nvSpPr>
          <p:cNvPr id="7" name="Title 6">
            <a:extLst>
              <a:ext uri="{FF2B5EF4-FFF2-40B4-BE49-F238E27FC236}">
                <a16:creationId xmlns:a16="http://schemas.microsoft.com/office/drawing/2014/main" id="{93D627D1-0665-3AC8-7379-ADFD2B641F53}"/>
              </a:ext>
            </a:extLst>
          </p:cNvPr>
          <p:cNvSpPr>
            <a:spLocks noGrp="1"/>
          </p:cNvSpPr>
          <p:nvPr>
            <p:ph type="title" idx="5"/>
          </p:nvPr>
        </p:nvSpPr>
        <p:spPr>
          <a:xfrm>
            <a:off x="1172373" y="1766088"/>
            <a:ext cx="2067000" cy="548400"/>
          </a:xfrm>
        </p:spPr>
        <p:txBody>
          <a:bodyPr/>
          <a:lstStyle/>
          <a:p>
            <a:r>
              <a:rPr lang="en-US" dirty="0"/>
              <a:t>Functional</a:t>
            </a:r>
          </a:p>
        </p:txBody>
      </p:sp>
      <p:sp>
        <p:nvSpPr>
          <p:cNvPr id="8" name="Subtitle 7">
            <a:extLst>
              <a:ext uri="{FF2B5EF4-FFF2-40B4-BE49-F238E27FC236}">
                <a16:creationId xmlns:a16="http://schemas.microsoft.com/office/drawing/2014/main" id="{28C780B9-DE8F-44F3-4AC3-5A2D51F88FA3}"/>
              </a:ext>
            </a:extLst>
          </p:cNvPr>
          <p:cNvSpPr>
            <a:spLocks noGrp="1"/>
          </p:cNvSpPr>
          <p:nvPr>
            <p:ph type="subTitle" idx="6"/>
          </p:nvPr>
        </p:nvSpPr>
        <p:spPr>
          <a:xfrm>
            <a:off x="367282" y="2371852"/>
            <a:ext cx="4005234" cy="1235100"/>
          </a:xfrm>
        </p:spPr>
        <p:txBody>
          <a:bodyPr/>
          <a:lstStyle/>
          <a:p>
            <a:r>
              <a:rPr lang="en-US" dirty="0"/>
              <a:t>Action Detection</a:t>
            </a:r>
          </a:p>
          <a:p>
            <a:r>
              <a:rPr lang="en-US" dirty="0"/>
              <a:t>Abnormal action Detection</a:t>
            </a:r>
          </a:p>
          <a:p>
            <a:r>
              <a:rPr lang="en-US" dirty="0"/>
              <a:t> Record the Abnormal behavior Patterns</a:t>
            </a:r>
          </a:p>
          <a:p>
            <a:r>
              <a:rPr lang="en-US" dirty="0"/>
              <a:t>Provide Real-time Alerts</a:t>
            </a:r>
          </a:p>
        </p:txBody>
      </p:sp>
      <p:pic>
        <p:nvPicPr>
          <p:cNvPr id="9" name="Picture 8">
            <a:extLst>
              <a:ext uri="{FF2B5EF4-FFF2-40B4-BE49-F238E27FC236}">
                <a16:creationId xmlns:a16="http://schemas.microsoft.com/office/drawing/2014/main" id="{94557648-65D8-3BD2-CAD7-66ED07CF5B48}"/>
              </a:ext>
            </a:extLst>
          </p:cNvPr>
          <p:cNvPicPr>
            <a:picLocks noChangeAspect="1"/>
          </p:cNvPicPr>
          <p:nvPr/>
        </p:nvPicPr>
        <p:blipFill>
          <a:blip r:embed="rId2"/>
          <a:stretch>
            <a:fillRect/>
          </a:stretch>
        </p:blipFill>
        <p:spPr>
          <a:xfrm>
            <a:off x="253740" y="703156"/>
            <a:ext cx="5672621" cy="263287"/>
          </a:xfrm>
          <a:prstGeom prst="rect">
            <a:avLst/>
          </a:prstGeom>
        </p:spPr>
      </p:pic>
      <p:pic>
        <p:nvPicPr>
          <p:cNvPr id="11" name="Picture 10">
            <a:extLst>
              <a:ext uri="{FF2B5EF4-FFF2-40B4-BE49-F238E27FC236}">
                <a16:creationId xmlns:a16="http://schemas.microsoft.com/office/drawing/2014/main" id="{148ADBEA-1B37-D44B-ACD9-5E82316FBB58}"/>
              </a:ext>
            </a:extLst>
          </p:cNvPr>
          <p:cNvPicPr>
            <a:picLocks noChangeAspect="1"/>
          </p:cNvPicPr>
          <p:nvPr/>
        </p:nvPicPr>
        <p:blipFill>
          <a:blip r:embed="rId3"/>
          <a:stretch>
            <a:fillRect/>
          </a:stretch>
        </p:blipFill>
        <p:spPr>
          <a:xfrm rot="5400000">
            <a:off x="3340653" y="2661155"/>
            <a:ext cx="2382303" cy="268247"/>
          </a:xfrm>
          <a:prstGeom prst="rect">
            <a:avLst/>
          </a:prstGeom>
        </p:spPr>
      </p:pic>
      <p:pic>
        <p:nvPicPr>
          <p:cNvPr id="4" name="Picture 3">
            <a:extLst>
              <a:ext uri="{FF2B5EF4-FFF2-40B4-BE49-F238E27FC236}">
                <a16:creationId xmlns:a16="http://schemas.microsoft.com/office/drawing/2014/main" id="{24177C64-A6E8-6D4F-ED98-04BD0FF8BA3C}"/>
              </a:ext>
            </a:extLst>
          </p:cNvPr>
          <p:cNvPicPr>
            <a:picLocks noChangeAspect="1"/>
          </p:cNvPicPr>
          <p:nvPr/>
        </p:nvPicPr>
        <p:blipFill>
          <a:blip r:embed="rId4"/>
          <a:stretch>
            <a:fillRect/>
          </a:stretch>
        </p:blipFill>
        <p:spPr>
          <a:xfrm>
            <a:off x="0" y="4761377"/>
            <a:ext cx="6907367" cy="445047"/>
          </a:xfrm>
          <a:prstGeom prst="rect">
            <a:avLst/>
          </a:prstGeom>
        </p:spPr>
      </p:pic>
    </p:spTree>
    <p:extLst>
      <p:ext uri="{BB962C8B-B14F-4D97-AF65-F5344CB8AC3E}">
        <p14:creationId xmlns:p14="http://schemas.microsoft.com/office/powerpoint/2010/main" val="262880417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93C0A-07F1-BF89-39C2-EC046ABBC3A5}"/>
              </a:ext>
            </a:extLst>
          </p:cNvPr>
          <p:cNvSpPr>
            <a:spLocks noGrp="1"/>
          </p:cNvSpPr>
          <p:nvPr>
            <p:ph type="title"/>
          </p:nvPr>
        </p:nvSpPr>
        <p:spPr>
          <a:xfrm>
            <a:off x="460034" y="351889"/>
            <a:ext cx="5483565" cy="941400"/>
          </a:xfrm>
        </p:spPr>
        <p:txBody>
          <a:bodyPr/>
          <a:lstStyle/>
          <a:p>
            <a:r>
              <a:rPr lang="en-US" dirty="0"/>
              <a:t>TECHNOLOGIES TO BE USED</a:t>
            </a:r>
          </a:p>
        </p:txBody>
      </p:sp>
      <p:sp>
        <p:nvSpPr>
          <p:cNvPr id="6" name="Text Placeholder 5">
            <a:extLst>
              <a:ext uri="{FF2B5EF4-FFF2-40B4-BE49-F238E27FC236}">
                <a16:creationId xmlns:a16="http://schemas.microsoft.com/office/drawing/2014/main" id="{4AEA2F62-A338-9093-8D2F-0DCB8C4540B9}"/>
              </a:ext>
            </a:extLst>
          </p:cNvPr>
          <p:cNvSpPr>
            <a:spLocks noGrp="1"/>
          </p:cNvSpPr>
          <p:nvPr>
            <p:ph type="body" idx="1"/>
          </p:nvPr>
        </p:nvSpPr>
        <p:spPr>
          <a:xfrm>
            <a:off x="197650" y="950390"/>
            <a:ext cx="4946400" cy="1897631"/>
          </a:xfrm>
        </p:spPr>
        <p:txBody>
          <a:bodyPr/>
          <a:lstStyle/>
          <a:p>
            <a:endParaRPr lang="en-US" dirty="0"/>
          </a:p>
          <a:p>
            <a:pPr marL="139700" indent="0">
              <a:buNone/>
            </a:pPr>
            <a:r>
              <a:rPr lang="en-US" sz="1600" b="1" dirty="0">
                <a:solidFill>
                  <a:schemeClr val="tx2">
                    <a:lumMod val="75000"/>
                  </a:schemeClr>
                </a:solidFill>
              </a:rPr>
              <a:t>Software Requirements</a:t>
            </a:r>
          </a:p>
          <a:p>
            <a:pPr marL="139700" indent="0">
              <a:buNone/>
            </a:pPr>
            <a:endParaRPr lang="en-US" sz="1600" b="1" dirty="0">
              <a:solidFill>
                <a:schemeClr val="tx2">
                  <a:lumMod val="75000"/>
                </a:schemeClr>
              </a:solidFill>
            </a:endParaRPr>
          </a:p>
          <a:p>
            <a:r>
              <a:rPr lang="en-US" dirty="0"/>
              <a:t>Programming Language - </a:t>
            </a:r>
            <a:r>
              <a:rPr lang="en-US" b="1" dirty="0"/>
              <a:t>Python</a:t>
            </a:r>
            <a:endParaRPr lang="en-US" dirty="0"/>
          </a:p>
          <a:p>
            <a:r>
              <a:rPr lang="en-US" dirty="0"/>
              <a:t>Framework - </a:t>
            </a:r>
            <a:r>
              <a:rPr lang="en-US" b="1" dirty="0" err="1"/>
              <a:t>PyTorch</a:t>
            </a:r>
            <a:endParaRPr lang="en-US" b="1" dirty="0"/>
          </a:p>
          <a:p>
            <a:r>
              <a:rPr lang="en-US" dirty="0"/>
              <a:t>Communication Library - </a:t>
            </a:r>
            <a:r>
              <a:rPr lang="en-US" b="1" dirty="0"/>
              <a:t>Twilio</a:t>
            </a:r>
          </a:p>
          <a:p>
            <a:r>
              <a:rPr lang="en-US" dirty="0"/>
              <a:t>Cloud service for storing data - </a:t>
            </a:r>
            <a:r>
              <a:rPr lang="en-US" b="1" dirty="0"/>
              <a:t>Microsoft Azure</a:t>
            </a:r>
          </a:p>
          <a:p>
            <a:endParaRPr lang="en-US" dirty="0"/>
          </a:p>
        </p:txBody>
      </p:sp>
      <p:pic>
        <p:nvPicPr>
          <p:cNvPr id="3" name="Picture 2">
            <a:extLst>
              <a:ext uri="{FF2B5EF4-FFF2-40B4-BE49-F238E27FC236}">
                <a16:creationId xmlns:a16="http://schemas.microsoft.com/office/drawing/2014/main" id="{6DA30DA1-B657-92B7-D2C1-4E9FE2739CC6}"/>
              </a:ext>
            </a:extLst>
          </p:cNvPr>
          <p:cNvPicPr>
            <a:picLocks noChangeAspect="1"/>
          </p:cNvPicPr>
          <p:nvPr/>
        </p:nvPicPr>
        <p:blipFill>
          <a:blip r:embed="rId2"/>
          <a:stretch>
            <a:fillRect/>
          </a:stretch>
        </p:blipFill>
        <p:spPr>
          <a:xfrm>
            <a:off x="460035" y="342799"/>
            <a:ext cx="2889754" cy="134124"/>
          </a:xfrm>
          <a:prstGeom prst="rect">
            <a:avLst/>
          </a:prstGeom>
        </p:spPr>
      </p:pic>
      <p:pic>
        <p:nvPicPr>
          <p:cNvPr id="4" name="Picture 3">
            <a:extLst>
              <a:ext uri="{FF2B5EF4-FFF2-40B4-BE49-F238E27FC236}">
                <a16:creationId xmlns:a16="http://schemas.microsoft.com/office/drawing/2014/main" id="{88FDE074-6331-A80A-9BD7-39837EB38CD4}"/>
              </a:ext>
            </a:extLst>
          </p:cNvPr>
          <p:cNvPicPr>
            <a:picLocks noChangeAspect="1"/>
          </p:cNvPicPr>
          <p:nvPr/>
        </p:nvPicPr>
        <p:blipFill>
          <a:blip r:embed="rId3"/>
          <a:stretch>
            <a:fillRect/>
          </a:stretch>
        </p:blipFill>
        <p:spPr>
          <a:xfrm>
            <a:off x="6380228" y="1637123"/>
            <a:ext cx="1239817" cy="1239817"/>
          </a:xfrm>
          <a:prstGeom prst="rect">
            <a:avLst/>
          </a:prstGeom>
        </p:spPr>
      </p:pic>
      <p:pic>
        <p:nvPicPr>
          <p:cNvPr id="5" name="Picture 4">
            <a:extLst>
              <a:ext uri="{FF2B5EF4-FFF2-40B4-BE49-F238E27FC236}">
                <a16:creationId xmlns:a16="http://schemas.microsoft.com/office/drawing/2014/main" id="{BA6D91F6-04AE-0B3E-EEDB-F95B64FEBAE2}"/>
              </a:ext>
            </a:extLst>
          </p:cNvPr>
          <p:cNvPicPr>
            <a:picLocks noChangeAspect="1"/>
          </p:cNvPicPr>
          <p:nvPr/>
        </p:nvPicPr>
        <p:blipFill>
          <a:blip r:embed="rId4"/>
          <a:stretch>
            <a:fillRect/>
          </a:stretch>
        </p:blipFill>
        <p:spPr>
          <a:xfrm>
            <a:off x="7750264" y="1815202"/>
            <a:ext cx="1355651" cy="1084520"/>
          </a:xfrm>
          <a:prstGeom prst="rect">
            <a:avLst/>
          </a:prstGeom>
        </p:spPr>
      </p:pic>
      <p:pic>
        <p:nvPicPr>
          <p:cNvPr id="8" name="Picture 7">
            <a:extLst>
              <a:ext uri="{FF2B5EF4-FFF2-40B4-BE49-F238E27FC236}">
                <a16:creationId xmlns:a16="http://schemas.microsoft.com/office/drawing/2014/main" id="{68928096-479D-C9FD-4CA2-2296AC9B6AC2}"/>
              </a:ext>
            </a:extLst>
          </p:cNvPr>
          <p:cNvPicPr>
            <a:picLocks noChangeAspect="1"/>
          </p:cNvPicPr>
          <p:nvPr/>
        </p:nvPicPr>
        <p:blipFill>
          <a:blip r:embed="rId5"/>
          <a:stretch>
            <a:fillRect/>
          </a:stretch>
        </p:blipFill>
        <p:spPr>
          <a:xfrm>
            <a:off x="5607589" y="409861"/>
            <a:ext cx="1392548" cy="1389135"/>
          </a:xfrm>
          <a:prstGeom prst="rect">
            <a:avLst/>
          </a:prstGeom>
        </p:spPr>
      </p:pic>
      <p:pic>
        <p:nvPicPr>
          <p:cNvPr id="9" name="Picture 8">
            <a:extLst>
              <a:ext uri="{FF2B5EF4-FFF2-40B4-BE49-F238E27FC236}">
                <a16:creationId xmlns:a16="http://schemas.microsoft.com/office/drawing/2014/main" id="{1A071145-50A6-BF58-4485-C8417BA4BC21}"/>
              </a:ext>
            </a:extLst>
          </p:cNvPr>
          <p:cNvPicPr>
            <a:picLocks noChangeAspect="1"/>
          </p:cNvPicPr>
          <p:nvPr/>
        </p:nvPicPr>
        <p:blipFill>
          <a:blip r:embed="rId6"/>
          <a:stretch>
            <a:fillRect/>
          </a:stretch>
        </p:blipFill>
        <p:spPr>
          <a:xfrm>
            <a:off x="7103412" y="541427"/>
            <a:ext cx="1192777" cy="1002364"/>
          </a:xfrm>
          <a:prstGeom prst="rect">
            <a:avLst/>
          </a:prstGeom>
        </p:spPr>
      </p:pic>
      <p:sp>
        <p:nvSpPr>
          <p:cNvPr id="7" name="Text Placeholder 5">
            <a:extLst>
              <a:ext uri="{FF2B5EF4-FFF2-40B4-BE49-F238E27FC236}">
                <a16:creationId xmlns:a16="http://schemas.microsoft.com/office/drawing/2014/main" id="{A3B6797E-49D3-5B83-14B7-7196562895F1}"/>
              </a:ext>
            </a:extLst>
          </p:cNvPr>
          <p:cNvSpPr txBox="1">
            <a:spLocks/>
          </p:cNvSpPr>
          <p:nvPr/>
        </p:nvSpPr>
        <p:spPr>
          <a:xfrm>
            <a:off x="3349789" y="3007003"/>
            <a:ext cx="4946400" cy="16864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endParaRPr lang="en-US" dirty="0"/>
          </a:p>
          <a:p>
            <a:pPr marL="139700" indent="0">
              <a:buFont typeface="Montserrat"/>
              <a:buNone/>
            </a:pPr>
            <a:r>
              <a:rPr lang="en-US" sz="1600" b="1" dirty="0">
                <a:solidFill>
                  <a:schemeClr val="tx2">
                    <a:lumMod val="75000"/>
                  </a:schemeClr>
                </a:solidFill>
              </a:rPr>
              <a:t>Hardware Requirements</a:t>
            </a:r>
          </a:p>
          <a:p>
            <a:pPr marL="139700" indent="0">
              <a:buFont typeface="Montserrat"/>
              <a:buNone/>
            </a:pPr>
            <a:endParaRPr lang="en-US" sz="1600" b="1" dirty="0">
              <a:solidFill>
                <a:schemeClr val="tx2">
                  <a:lumMod val="75000"/>
                </a:schemeClr>
              </a:solidFill>
            </a:endParaRPr>
          </a:p>
          <a:p>
            <a:r>
              <a:rPr lang="en-US" dirty="0"/>
              <a:t>Raspberry PI </a:t>
            </a:r>
          </a:p>
          <a:p>
            <a:r>
              <a:rPr lang="en-US" dirty="0"/>
              <a:t>CCTV cameras</a:t>
            </a:r>
            <a:endParaRPr lang="en-US" b="1" dirty="0"/>
          </a:p>
          <a:p>
            <a:r>
              <a:rPr lang="en-US" dirty="0"/>
              <a:t>Network Devices</a:t>
            </a:r>
            <a:endParaRPr lang="en-US" b="1" dirty="0"/>
          </a:p>
          <a:p>
            <a:endParaRPr lang="en-US" dirty="0"/>
          </a:p>
        </p:txBody>
      </p:sp>
      <p:pic>
        <p:nvPicPr>
          <p:cNvPr id="12" name="Picture 11" descr="A picture containing text, electronics, circuit&#10;&#10;Description automatically generated">
            <a:extLst>
              <a:ext uri="{FF2B5EF4-FFF2-40B4-BE49-F238E27FC236}">
                <a16:creationId xmlns:a16="http://schemas.microsoft.com/office/drawing/2014/main" id="{CDAD4CF2-E7EA-390E-C045-F722D9E8E80E}"/>
              </a:ext>
            </a:extLst>
          </p:cNvPr>
          <p:cNvPicPr>
            <a:picLocks noChangeAspect="1"/>
          </p:cNvPicPr>
          <p:nvPr/>
        </p:nvPicPr>
        <p:blipFill>
          <a:blip r:embed="rId7">
            <a:extLst>
              <a:ext uri="{837473B0-CC2E-450A-ABE3-18F120FF3D39}">
                <a1611:picAttrSrcUrl xmlns:a1611="http://schemas.microsoft.com/office/drawing/2016/11/main" xmlns="" r:id="rId8"/>
              </a:ext>
            </a:extLst>
          </a:blip>
          <a:stretch>
            <a:fillRect/>
          </a:stretch>
        </p:blipFill>
        <p:spPr>
          <a:xfrm>
            <a:off x="410636" y="2923569"/>
            <a:ext cx="1494276" cy="900791"/>
          </a:xfrm>
          <a:prstGeom prst="rect">
            <a:avLst/>
          </a:prstGeom>
        </p:spPr>
      </p:pic>
      <p:pic>
        <p:nvPicPr>
          <p:cNvPr id="13" name="Picture 12">
            <a:extLst>
              <a:ext uri="{FF2B5EF4-FFF2-40B4-BE49-F238E27FC236}">
                <a16:creationId xmlns:a16="http://schemas.microsoft.com/office/drawing/2014/main" id="{F1714977-B4AB-4F01-6C39-5EF44A5A70C0}"/>
              </a:ext>
            </a:extLst>
          </p:cNvPr>
          <p:cNvPicPr>
            <a:picLocks noChangeAspect="1"/>
          </p:cNvPicPr>
          <p:nvPr/>
        </p:nvPicPr>
        <p:blipFill>
          <a:blip r:embed="rId9">
            <a:extLst>
              <a:ext uri="{837473B0-CC2E-450A-ABE3-18F120FF3D39}">
                <a1611:picAttrSrcUrl xmlns:a1611="http://schemas.microsoft.com/office/drawing/2016/11/main" xmlns="" r:id="rId10"/>
              </a:ext>
            </a:extLst>
          </a:blip>
          <a:stretch>
            <a:fillRect/>
          </a:stretch>
        </p:blipFill>
        <p:spPr>
          <a:xfrm>
            <a:off x="1688913" y="3647327"/>
            <a:ext cx="1860688" cy="1144284"/>
          </a:xfrm>
          <a:prstGeom prst="rect">
            <a:avLst/>
          </a:prstGeom>
        </p:spPr>
      </p:pic>
      <p:sp>
        <p:nvSpPr>
          <p:cNvPr id="14" name="TextBox 13">
            <a:extLst>
              <a:ext uri="{FF2B5EF4-FFF2-40B4-BE49-F238E27FC236}">
                <a16:creationId xmlns:a16="http://schemas.microsoft.com/office/drawing/2014/main" id="{8DDB8C39-0A1F-49F6-9A27-E20E6E39C55F}"/>
              </a:ext>
            </a:extLst>
          </p:cNvPr>
          <p:cNvSpPr txBox="1"/>
          <p:nvPr/>
        </p:nvSpPr>
        <p:spPr>
          <a:xfrm>
            <a:off x="1688913" y="5113104"/>
            <a:ext cx="1860688" cy="369332"/>
          </a:xfrm>
          <a:prstGeom prst="rect">
            <a:avLst/>
          </a:prstGeom>
          <a:noFill/>
        </p:spPr>
        <p:txBody>
          <a:bodyPr wrap="square" rtlCol="0">
            <a:spAutoFit/>
          </a:bodyPr>
          <a:lstStyle/>
          <a:p>
            <a:r>
              <a:rPr lang="en-US" sz="900">
                <a:hlinkClick r:id="rId10" tooltip="https://www.pngall.com/cctv-png/download/60936"/>
              </a:rPr>
              <a:t>This Photo</a:t>
            </a:r>
            <a:r>
              <a:rPr lang="en-US" sz="900"/>
              <a:t> by Unknown Author is licensed under </a:t>
            </a:r>
            <a:r>
              <a:rPr lang="en-US" sz="900">
                <a:hlinkClick r:id="rId11" tooltip="https://creativecommons.org/licenses/by-nc/3.0/"/>
              </a:rPr>
              <a:t>CC BY-NC</a:t>
            </a:r>
            <a:endParaRPr lang="en-US" sz="900"/>
          </a:p>
        </p:txBody>
      </p:sp>
      <p:pic>
        <p:nvPicPr>
          <p:cNvPr id="11" name="Picture 10">
            <a:extLst>
              <a:ext uri="{FF2B5EF4-FFF2-40B4-BE49-F238E27FC236}">
                <a16:creationId xmlns:a16="http://schemas.microsoft.com/office/drawing/2014/main" id="{C4111803-78BB-BC80-5EAE-70821095BD12}"/>
              </a:ext>
            </a:extLst>
          </p:cNvPr>
          <p:cNvPicPr>
            <a:picLocks noChangeAspect="1"/>
          </p:cNvPicPr>
          <p:nvPr/>
        </p:nvPicPr>
        <p:blipFill>
          <a:blip r:embed="rId12"/>
          <a:stretch>
            <a:fillRect/>
          </a:stretch>
        </p:blipFill>
        <p:spPr>
          <a:xfrm>
            <a:off x="0" y="4754343"/>
            <a:ext cx="6907367" cy="445047"/>
          </a:xfrm>
          <a:prstGeom prst="rect">
            <a:avLst/>
          </a:prstGeom>
        </p:spPr>
      </p:pic>
    </p:spTree>
    <p:extLst>
      <p:ext uri="{BB962C8B-B14F-4D97-AF65-F5344CB8AC3E}">
        <p14:creationId xmlns:p14="http://schemas.microsoft.com/office/powerpoint/2010/main" val="6428755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9E02601-5274-6B00-C8A4-04C8B4F9E216}"/>
              </a:ext>
            </a:extLst>
          </p:cNvPr>
          <p:cNvSpPr>
            <a:spLocks noGrp="1"/>
          </p:cNvSpPr>
          <p:nvPr>
            <p:ph type="title" idx="4"/>
          </p:nvPr>
        </p:nvSpPr>
        <p:spPr>
          <a:xfrm>
            <a:off x="321810" y="498188"/>
            <a:ext cx="5781277" cy="941400"/>
          </a:xfrm>
        </p:spPr>
        <p:txBody>
          <a:bodyPr/>
          <a:lstStyle/>
          <a:p>
            <a:r>
              <a:rPr lang="en-US" dirty="0"/>
              <a:t>WORK BREAKDOWN STRUCTURE</a:t>
            </a:r>
          </a:p>
        </p:txBody>
      </p:sp>
      <p:pic>
        <p:nvPicPr>
          <p:cNvPr id="11" name="Picture 10">
            <a:extLst>
              <a:ext uri="{FF2B5EF4-FFF2-40B4-BE49-F238E27FC236}">
                <a16:creationId xmlns:a16="http://schemas.microsoft.com/office/drawing/2014/main" id="{994A9022-166D-092D-7895-9FE1B894E861}"/>
              </a:ext>
            </a:extLst>
          </p:cNvPr>
          <p:cNvPicPr>
            <a:picLocks noChangeAspect="1"/>
          </p:cNvPicPr>
          <p:nvPr/>
        </p:nvPicPr>
        <p:blipFill>
          <a:blip r:embed="rId2"/>
          <a:stretch>
            <a:fillRect/>
          </a:stretch>
        </p:blipFill>
        <p:spPr>
          <a:xfrm>
            <a:off x="316597" y="406596"/>
            <a:ext cx="2895851" cy="134124"/>
          </a:xfrm>
          <a:prstGeom prst="rect">
            <a:avLst/>
          </a:prstGeom>
        </p:spPr>
      </p:pic>
      <p:pic>
        <p:nvPicPr>
          <p:cNvPr id="12" name="Picture 11">
            <a:extLst>
              <a:ext uri="{FF2B5EF4-FFF2-40B4-BE49-F238E27FC236}">
                <a16:creationId xmlns:a16="http://schemas.microsoft.com/office/drawing/2014/main" id="{1F93BE9B-38C5-DBA6-DF05-77C0C800617C}"/>
              </a:ext>
            </a:extLst>
          </p:cNvPr>
          <p:cNvPicPr>
            <a:picLocks noChangeAspect="1"/>
          </p:cNvPicPr>
          <p:nvPr/>
        </p:nvPicPr>
        <p:blipFill>
          <a:blip r:embed="rId3"/>
          <a:stretch>
            <a:fillRect/>
          </a:stretch>
        </p:blipFill>
        <p:spPr>
          <a:xfrm>
            <a:off x="1175367" y="1015925"/>
            <a:ext cx="6086670" cy="3894125"/>
          </a:xfrm>
          <a:prstGeom prst="rect">
            <a:avLst/>
          </a:prstGeom>
        </p:spPr>
      </p:pic>
      <p:pic>
        <p:nvPicPr>
          <p:cNvPr id="13" name="Picture 12">
            <a:extLst>
              <a:ext uri="{FF2B5EF4-FFF2-40B4-BE49-F238E27FC236}">
                <a16:creationId xmlns:a16="http://schemas.microsoft.com/office/drawing/2014/main" id="{03D41AD9-415A-774B-479D-F93F26C4CCA1}"/>
              </a:ext>
            </a:extLst>
          </p:cNvPr>
          <p:cNvPicPr>
            <a:picLocks noChangeAspect="1"/>
          </p:cNvPicPr>
          <p:nvPr/>
        </p:nvPicPr>
        <p:blipFill>
          <a:blip r:embed="rId4"/>
          <a:stretch>
            <a:fillRect/>
          </a:stretch>
        </p:blipFill>
        <p:spPr>
          <a:xfrm>
            <a:off x="-40630" y="4821618"/>
            <a:ext cx="6907367" cy="445047"/>
          </a:xfrm>
          <a:prstGeom prst="rect">
            <a:avLst/>
          </a:prstGeom>
        </p:spPr>
      </p:pic>
    </p:spTree>
    <p:extLst>
      <p:ext uri="{BB962C8B-B14F-4D97-AF65-F5344CB8AC3E}">
        <p14:creationId xmlns:p14="http://schemas.microsoft.com/office/powerpoint/2010/main" val="318648985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0AFC4-74C9-4D6C-ABAD-FD9C4FC196FB}"/>
              </a:ext>
            </a:extLst>
          </p:cNvPr>
          <p:cNvSpPr>
            <a:spLocks noGrp="1"/>
          </p:cNvSpPr>
          <p:nvPr>
            <p:ph type="title"/>
          </p:nvPr>
        </p:nvSpPr>
        <p:spPr>
          <a:xfrm>
            <a:off x="938500" y="445025"/>
            <a:ext cx="6484962" cy="941400"/>
          </a:xfrm>
        </p:spPr>
        <p:txBody>
          <a:bodyPr/>
          <a:lstStyle/>
          <a:p>
            <a:r>
              <a:rPr lang="en-US" dirty="0"/>
              <a:t>PROJECT PROGRESS COMPLETION</a:t>
            </a:r>
          </a:p>
        </p:txBody>
      </p:sp>
      <p:pic>
        <p:nvPicPr>
          <p:cNvPr id="11" name="Picture 10">
            <a:extLst>
              <a:ext uri="{FF2B5EF4-FFF2-40B4-BE49-F238E27FC236}">
                <a16:creationId xmlns:a16="http://schemas.microsoft.com/office/drawing/2014/main" id="{2388ADA8-76EF-40FD-BF2F-5426023A8731}"/>
              </a:ext>
            </a:extLst>
          </p:cNvPr>
          <p:cNvPicPr>
            <a:picLocks noChangeAspect="1"/>
          </p:cNvPicPr>
          <p:nvPr/>
        </p:nvPicPr>
        <p:blipFill>
          <a:blip r:embed="rId2"/>
          <a:stretch>
            <a:fillRect/>
          </a:stretch>
        </p:blipFill>
        <p:spPr>
          <a:xfrm>
            <a:off x="972367" y="454197"/>
            <a:ext cx="2889754" cy="134124"/>
          </a:xfrm>
          <a:prstGeom prst="rect">
            <a:avLst/>
          </a:prstGeom>
        </p:spPr>
      </p:pic>
      <p:pic>
        <p:nvPicPr>
          <p:cNvPr id="6" name="Picture 5">
            <a:extLst>
              <a:ext uri="{FF2B5EF4-FFF2-40B4-BE49-F238E27FC236}">
                <a16:creationId xmlns:a16="http://schemas.microsoft.com/office/drawing/2014/main" id="{E817426D-9474-70C8-9929-E760B2057AAC}"/>
              </a:ext>
            </a:extLst>
          </p:cNvPr>
          <p:cNvPicPr>
            <a:picLocks noChangeAspect="1"/>
          </p:cNvPicPr>
          <p:nvPr/>
        </p:nvPicPr>
        <p:blipFill>
          <a:blip r:embed="rId3"/>
          <a:stretch>
            <a:fillRect/>
          </a:stretch>
        </p:blipFill>
        <p:spPr>
          <a:xfrm>
            <a:off x="1229538" y="915725"/>
            <a:ext cx="6684923" cy="3890096"/>
          </a:xfrm>
          <a:prstGeom prst="rect">
            <a:avLst/>
          </a:prstGeom>
        </p:spPr>
      </p:pic>
      <p:pic>
        <p:nvPicPr>
          <p:cNvPr id="7" name="Picture 6">
            <a:extLst>
              <a:ext uri="{FF2B5EF4-FFF2-40B4-BE49-F238E27FC236}">
                <a16:creationId xmlns:a16="http://schemas.microsoft.com/office/drawing/2014/main" id="{61B74D17-B0A8-BDBB-88E9-648FC713687B}"/>
              </a:ext>
            </a:extLst>
          </p:cNvPr>
          <p:cNvPicPr>
            <a:picLocks noChangeAspect="1"/>
          </p:cNvPicPr>
          <p:nvPr/>
        </p:nvPicPr>
        <p:blipFill>
          <a:blip r:embed="rId4"/>
          <a:stretch>
            <a:fillRect/>
          </a:stretch>
        </p:blipFill>
        <p:spPr>
          <a:xfrm>
            <a:off x="0" y="4805821"/>
            <a:ext cx="6907367" cy="445047"/>
          </a:xfrm>
          <a:prstGeom prst="rect">
            <a:avLst/>
          </a:prstGeom>
        </p:spPr>
      </p:pic>
    </p:spTree>
    <p:extLst>
      <p:ext uri="{BB962C8B-B14F-4D97-AF65-F5344CB8AC3E}">
        <p14:creationId xmlns:p14="http://schemas.microsoft.com/office/powerpoint/2010/main" val="139673522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7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REFERENCE</a:t>
            </a:r>
          </a:p>
        </p:txBody>
      </p:sp>
      <p:sp>
        <p:nvSpPr>
          <p:cNvPr id="2191" name="Google Shape;2191;p70"/>
          <p:cNvSpPr txBox="1">
            <a:spLocks noGrp="1"/>
          </p:cNvSpPr>
          <p:nvPr>
            <p:ph type="body" idx="1"/>
          </p:nvPr>
        </p:nvSpPr>
        <p:spPr>
          <a:xfrm>
            <a:off x="938500" y="1159152"/>
            <a:ext cx="7057184" cy="46546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t>[1] B. D. </a:t>
            </a:r>
            <a:r>
              <a:rPr lang="en-US" sz="1100" dirty="0" err="1"/>
              <a:t>Romaissa</a:t>
            </a:r>
            <a:r>
              <a:rPr lang="en-US" sz="1100" dirty="0"/>
              <a:t>, O. Mourad and N. </a:t>
            </a:r>
            <a:r>
              <a:rPr lang="en-US" sz="1100" dirty="0" err="1"/>
              <a:t>Brahim</a:t>
            </a:r>
            <a:r>
              <a:rPr lang="en-US" sz="1100" dirty="0"/>
              <a:t>, "Vision-Based Multi-Modal Framework for Action Recognition," 2020 25th International Conference on Pattern Recognition (ICPR), Milan, Italy, 2021, pp. 5859-5866, </a:t>
            </a:r>
            <a:r>
              <a:rPr lang="en-US" sz="1100" dirty="0" err="1"/>
              <a:t>doi</a:t>
            </a:r>
            <a:r>
              <a:rPr lang="en-US" sz="1100" dirty="0"/>
              <a:t>: 10.1109/ICPR48806.2021.9412863. </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[2] S. R. Rashmi, S. Bhat and V. C. </a:t>
            </a:r>
            <a:r>
              <a:rPr lang="en-US" sz="1100" dirty="0" err="1"/>
              <a:t>Sushmitha</a:t>
            </a:r>
            <a:r>
              <a:rPr lang="en-US" sz="1100" dirty="0"/>
              <a:t>, "Evaluation of human action recognition techniques intended for video analytics," 2017 International Conference On Smart Technologies For Smart Nation (</a:t>
            </a:r>
            <a:r>
              <a:rPr lang="en-US" sz="1100" dirty="0" err="1"/>
              <a:t>SmartTechCon</a:t>
            </a:r>
            <a:r>
              <a:rPr lang="en-US" sz="1100" dirty="0"/>
              <a:t>), Bengaluru, India, 2017, pp. 357-362, </a:t>
            </a:r>
            <a:r>
              <a:rPr lang="en-US" sz="1100" dirty="0" err="1"/>
              <a:t>doi</a:t>
            </a:r>
            <a:r>
              <a:rPr lang="en-US" sz="1100" dirty="0"/>
              <a:t>: 10.1109/SmartTechCon.2017.8358396. </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[3] A. M. F and S. Singh, "Computer Vision-based Survey on Human Activity Recognition System, Challenges and Applications," 2021 3rd International Conference on Signal Processing and Communication (ICPSC), Coimbatore, India, 2021, pp. 110-114, </a:t>
            </a:r>
            <a:r>
              <a:rPr lang="en-US" sz="1100" dirty="0" err="1"/>
              <a:t>doi</a:t>
            </a:r>
            <a:r>
              <a:rPr lang="en-US" sz="1100" dirty="0"/>
              <a:t>: 10.1109/ICSPC51351.2021.9451736.</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[4] K. Rohit, K. </a:t>
            </a:r>
            <a:r>
              <a:rPr lang="en-US" sz="1100" dirty="0" err="1"/>
              <a:t>Mistree</a:t>
            </a:r>
            <a:r>
              <a:rPr lang="en-US" sz="1100" dirty="0"/>
              <a:t> and J. </a:t>
            </a:r>
            <a:r>
              <a:rPr lang="en-US" sz="1100" dirty="0" err="1"/>
              <a:t>Lavji</a:t>
            </a:r>
            <a:r>
              <a:rPr lang="en-US" sz="1100" dirty="0"/>
              <a:t>, "A review on abnormal crowd behavior detection," 2017 International Conference on Innovations in Information, Embedded and Communication Systems (ICIIECS), Coimbatore, India, 2017, pp. 1-3, </a:t>
            </a:r>
            <a:r>
              <a:rPr lang="en-US" sz="1100" dirty="0" err="1"/>
              <a:t>doi</a:t>
            </a:r>
            <a:r>
              <a:rPr lang="en-US" sz="1100" dirty="0"/>
              <a:t>: 10.1109/ICIIECS.2017.8275999.</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[5] Y. Yuan, Z. Miao and S. Hu, "Real-Time Human Behavior Recognition in Intelligent Environment," 2006 8th international Conference on Signal Processing, Guilin, China, 2006, pp. , </a:t>
            </a:r>
            <a:r>
              <a:rPr lang="en-US" sz="1100" dirty="0" err="1"/>
              <a:t>doi</a:t>
            </a:r>
            <a:r>
              <a:rPr lang="en-US" sz="1100" dirty="0"/>
              <a:t>: 10.1109/ICOSP.2006.345793.</a:t>
            </a:r>
          </a:p>
          <a:p>
            <a:pPr marL="0" lvl="0" indent="0" algn="l" rtl="0">
              <a:spcBef>
                <a:spcPts val="0"/>
              </a:spcBef>
              <a:spcAft>
                <a:spcPts val="0"/>
              </a:spcAft>
              <a:buNone/>
            </a:pPr>
            <a:endParaRPr sz="1200" dirty="0"/>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1">
            <a:extLst>
              <a:ext uri="{FF2B5EF4-FFF2-40B4-BE49-F238E27FC236}">
                <a16:creationId xmlns:a16="http://schemas.microsoft.com/office/drawing/2014/main" id="{ACF61895-7871-85DE-04E1-E0EB793B657D}"/>
              </a:ext>
            </a:extLst>
          </p:cNvPr>
          <p:cNvPicPr>
            <a:picLocks noChangeAspect="1"/>
          </p:cNvPicPr>
          <p:nvPr/>
        </p:nvPicPr>
        <p:blipFill>
          <a:blip r:embed="rId3"/>
          <a:stretch>
            <a:fillRect/>
          </a:stretch>
        </p:blipFill>
        <p:spPr>
          <a:xfrm>
            <a:off x="0" y="4761377"/>
            <a:ext cx="6907367" cy="44504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6BDC3D8-D3BD-9E84-DB72-887EFADC6E9F}"/>
              </a:ext>
            </a:extLst>
          </p:cNvPr>
          <p:cNvSpPr>
            <a:spLocks noGrp="1"/>
          </p:cNvSpPr>
          <p:nvPr>
            <p:ph type="title" idx="4"/>
          </p:nvPr>
        </p:nvSpPr>
        <p:spPr>
          <a:xfrm>
            <a:off x="883919" y="1704425"/>
            <a:ext cx="7685923" cy="1383775"/>
          </a:xfrm>
        </p:spPr>
        <p:txBody>
          <a:bodyPr/>
          <a:lstStyle/>
          <a:p>
            <a:r>
              <a:rPr lang="en-US" b="1" dirty="0"/>
              <a:t>ENHANCE THE PHYSICAL SECURITY IN A MODERN HOUSE THROUGH ANOMALY VOICE DETECTION. </a:t>
            </a:r>
          </a:p>
        </p:txBody>
      </p:sp>
      <p:sp>
        <p:nvSpPr>
          <p:cNvPr id="9" name="Title 6">
            <a:extLst>
              <a:ext uri="{FF2B5EF4-FFF2-40B4-BE49-F238E27FC236}">
                <a16:creationId xmlns:a16="http://schemas.microsoft.com/office/drawing/2014/main" id="{45B13D5C-59CE-173E-8B82-99190452676E}"/>
              </a:ext>
            </a:extLst>
          </p:cNvPr>
          <p:cNvSpPr txBox="1">
            <a:spLocks/>
          </p:cNvSpPr>
          <p:nvPr/>
        </p:nvSpPr>
        <p:spPr>
          <a:xfrm>
            <a:off x="958347" y="3263637"/>
            <a:ext cx="3289637"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US" dirty="0"/>
              <a:t>M.M.S. Silva</a:t>
            </a:r>
          </a:p>
        </p:txBody>
      </p:sp>
      <p:sp>
        <p:nvSpPr>
          <p:cNvPr id="10" name="Title 6">
            <a:extLst>
              <a:ext uri="{FF2B5EF4-FFF2-40B4-BE49-F238E27FC236}">
                <a16:creationId xmlns:a16="http://schemas.microsoft.com/office/drawing/2014/main" id="{08BF57A4-6392-D1CB-95E4-0A4E87EEFB40}"/>
              </a:ext>
            </a:extLst>
          </p:cNvPr>
          <p:cNvSpPr txBox="1">
            <a:spLocks/>
          </p:cNvSpPr>
          <p:nvPr/>
        </p:nvSpPr>
        <p:spPr>
          <a:xfrm>
            <a:off x="958346" y="3537837"/>
            <a:ext cx="3289637"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US" dirty="0"/>
              <a:t>IT20383770</a:t>
            </a:r>
          </a:p>
        </p:txBody>
      </p:sp>
      <p:pic>
        <p:nvPicPr>
          <p:cNvPr id="14" name="Picture 13">
            <a:extLst>
              <a:ext uri="{FF2B5EF4-FFF2-40B4-BE49-F238E27FC236}">
                <a16:creationId xmlns:a16="http://schemas.microsoft.com/office/drawing/2014/main" id="{5B9F877B-A9C6-9777-0C9A-D8F2A05CAE6F}"/>
              </a:ext>
            </a:extLst>
          </p:cNvPr>
          <p:cNvPicPr>
            <a:picLocks noChangeAspect="1"/>
          </p:cNvPicPr>
          <p:nvPr/>
        </p:nvPicPr>
        <p:blipFill>
          <a:blip r:embed="rId2"/>
          <a:stretch>
            <a:fillRect/>
          </a:stretch>
        </p:blipFill>
        <p:spPr>
          <a:xfrm>
            <a:off x="883919" y="1539819"/>
            <a:ext cx="3596952" cy="164606"/>
          </a:xfrm>
          <a:prstGeom prst="rect">
            <a:avLst/>
          </a:prstGeom>
        </p:spPr>
      </p:pic>
      <p:pic>
        <p:nvPicPr>
          <p:cNvPr id="2" name="Picture 1">
            <a:extLst>
              <a:ext uri="{FF2B5EF4-FFF2-40B4-BE49-F238E27FC236}">
                <a16:creationId xmlns:a16="http://schemas.microsoft.com/office/drawing/2014/main" id="{A3CA6EB5-9A7E-81EC-74FF-8C41792BDCC3}"/>
              </a:ext>
            </a:extLst>
          </p:cNvPr>
          <p:cNvPicPr>
            <a:picLocks noChangeAspect="1"/>
          </p:cNvPicPr>
          <p:nvPr/>
        </p:nvPicPr>
        <p:blipFill>
          <a:blip r:embed="rId3"/>
          <a:stretch>
            <a:fillRect/>
          </a:stretch>
        </p:blipFill>
        <p:spPr>
          <a:xfrm>
            <a:off x="7469458" y="311368"/>
            <a:ext cx="1286367" cy="1310754"/>
          </a:xfrm>
          <a:prstGeom prst="rect">
            <a:avLst/>
          </a:prstGeom>
        </p:spPr>
      </p:pic>
    </p:spTree>
    <p:extLst>
      <p:ext uri="{BB962C8B-B14F-4D97-AF65-F5344CB8AC3E}">
        <p14:creationId xmlns:p14="http://schemas.microsoft.com/office/powerpoint/2010/main" val="423907540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40417F-BD01-5AA4-3FB2-B12BD12D514A}"/>
              </a:ext>
            </a:extLst>
          </p:cNvPr>
          <p:cNvSpPr>
            <a:spLocks noGrp="1"/>
          </p:cNvSpPr>
          <p:nvPr>
            <p:ph type="title" idx="4"/>
          </p:nvPr>
        </p:nvSpPr>
        <p:spPr>
          <a:xfrm>
            <a:off x="938500" y="466291"/>
            <a:ext cx="2793528" cy="671394"/>
          </a:xfrm>
        </p:spPr>
        <p:txBody>
          <a:bodyPr/>
          <a:lstStyle/>
          <a:p>
            <a:r>
              <a:rPr lang="en-US" dirty="0"/>
              <a:t>BACKGROUND</a:t>
            </a:r>
          </a:p>
        </p:txBody>
      </p:sp>
      <p:sp>
        <p:nvSpPr>
          <p:cNvPr id="8" name="Subtitle 7">
            <a:extLst>
              <a:ext uri="{FF2B5EF4-FFF2-40B4-BE49-F238E27FC236}">
                <a16:creationId xmlns:a16="http://schemas.microsoft.com/office/drawing/2014/main" id="{B93200BE-8E93-B8CD-CB8F-4C5E9B4C99A1}"/>
              </a:ext>
            </a:extLst>
          </p:cNvPr>
          <p:cNvSpPr>
            <a:spLocks noGrp="1"/>
          </p:cNvSpPr>
          <p:nvPr>
            <p:ph type="subTitle" idx="6"/>
          </p:nvPr>
        </p:nvSpPr>
        <p:spPr>
          <a:xfrm>
            <a:off x="1037814" y="1178523"/>
            <a:ext cx="7648986" cy="3340313"/>
          </a:xfrm>
        </p:spPr>
        <p:txBody>
          <a:bodyPr/>
          <a:lstStyle/>
          <a:p>
            <a:pPr algn="l">
              <a:buFont typeface="Arial" panose="020B0604020202020204" pitchFamily="34" charset="0"/>
              <a:buChar char="•"/>
            </a:pPr>
            <a:r>
              <a:rPr lang="en-US" sz="1600" b="1" dirty="0"/>
              <a:t>Human communication almost 70% is based on speech. </a:t>
            </a:r>
          </a:p>
          <a:p>
            <a:pPr algn="l">
              <a:buFont typeface="Arial" panose="020B0604020202020204" pitchFamily="34" charset="0"/>
              <a:buChar char="•"/>
            </a:pPr>
            <a:endParaRPr lang="en-US" sz="1600" b="1" dirty="0"/>
          </a:p>
          <a:p>
            <a:pPr algn="l">
              <a:buFont typeface="Arial" panose="020B0604020202020204" pitchFamily="34" charset="0"/>
              <a:buChar char="•"/>
            </a:pPr>
            <a:r>
              <a:rPr lang="en-US" sz="1600" b="1" dirty="0"/>
              <a:t>The workload of the future world however depends on machines rather than manual work.  </a:t>
            </a:r>
          </a:p>
          <a:p>
            <a:pPr algn="l">
              <a:buFont typeface="Arial" panose="020B0604020202020204" pitchFamily="34" charset="0"/>
              <a:buChar char="•"/>
            </a:pPr>
            <a:endParaRPr lang="en-US" sz="1600" b="1" dirty="0"/>
          </a:p>
          <a:p>
            <a:pPr algn="l">
              <a:buFont typeface="Arial" panose="020B0604020202020204" pitchFamily="34" charset="0"/>
              <a:buChar char="•"/>
            </a:pPr>
            <a:r>
              <a:rPr lang="en-US" sz="1600" b="1" dirty="0"/>
              <a:t>Even the most sophisticated anti-theft security systems include voice recognition technology, they have failed to incorporate advanced voice recognition functions in their security systems.</a:t>
            </a:r>
          </a:p>
          <a:p>
            <a:pPr algn="l">
              <a:buFont typeface="Arial" panose="020B0604020202020204" pitchFamily="34" charset="0"/>
              <a:buChar char="•"/>
            </a:pPr>
            <a:endParaRPr lang="en-US" sz="1600" b="1" dirty="0"/>
          </a:p>
          <a:p>
            <a:pPr marL="114300" indent="0" algn="l"/>
            <a:endParaRPr lang="en-US" sz="1600" b="1" dirty="0"/>
          </a:p>
          <a:p>
            <a:pPr algn="l">
              <a:buFont typeface="Arial" panose="020B0604020202020204" pitchFamily="34" charset="0"/>
              <a:buChar char="•"/>
            </a:pPr>
            <a:endParaRPr lang="en-US" dirty="0"/>
          </a:p>
        </p:txBody>
      </p:sp>
      <p:sp>
        <p:nvSpPr>
          <p:cNvPr id="9" name="Rectangle 8">
            <a:extLst>
              <a:ext uri="{FF2B5EF4-FFF2-40B4-BE49-F238E27FC236}">
                <a16:creationId xmlns:a16="http://schemas.microsoft.com/office/drawing/2014/main" id="{648646F9-698D-70BE-6464-F20AFFABAD66}"/>
              </a:ext>
            </a:extLst>
          </p:cNvPr>
          <p:cNvSpPr/>
          <p:nvPr/>
        </p:nvSpPr>
        <p:spPr>
          <a:xfrm>
            <a:off x="0" y="4785635"/>
            <a:ext cx="6888612" cy="4456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IT20383770</a:t>
            </a:r>
            <a:r>
              <a:rPr lang="en-US" b="1" dirty="0">
                <a:solidFill>
                  <a:schemeClr val="tx1"/>
                </a:solidFill>
              </a:rPr>
              <a:t>  |   </a:t>
            </a:r>
            <a:r>
              <a:rPr lang="en-US" b="1" dirty="0"/>
              <a:t>M.M.S. Silva</a:t>
            </a:r>
            <a:r>
              <a:rPr lang="en-US" b="1" dirty="0">
                <a:solidFill>
                  <a:schemeClr val="tx1"/>
                </a:solidFill>
              </a:rPr>
              <a:t>   </a:t>
            </a:r>
            <a:r>
              <a:rPr lang="en-US" b="1" dirty="0">
                <a:solidFill>
                  <a:schemeClr val="accent1">
                    <a:lumMod val="60000"/>
                    <a:lumOff val="40000"/>
                  </a:schemeClr>
                </a:solidFill>
              </a:rPr>
              <a:t>TMP-23-054</a:t>
            </a:r>
          </a:p>
        </p:txBody>
      </p:sp>
      <p:pic>
        <p:nvPicPr>
          <p:cNvPr id="10" name="Picture 9">
            <a:extLst>
              <a:ext uri="{FF2B5EF4-FFF2-40B4-BE49-F238E27FC236}">
                <a16:creationId xmlns:a16="http://schemas.microsoft.com/office/drawing/2014/main" id="{6DF5A638-A943-53FD-933B-C9EB385E9789}"/>
              </a:ext>
            </a:extLst>
          </p:cNvPr>
          <p:cNvPicPr>
            <a:picLocks noChangeAspect="1"/>
          </p:cNvPicPr>
          <p:nvPr/>
        </p:nvPicPr>
        <p:blipFill>
          <a:blip r:embed="rId2"/>
          <a:stretch>
            <a:fillRect/>
          </a:stretch>
        </p:blipFill>
        <p:spPr>
          <a:xfrm>
            <a:off x="890387" y="455525"/>
            <a:ext cx="2889754" cy="134124"/>
          </a:xfrm>
          <a:prstGeom prst="rect">
            <a:avLst/>
          </a:prstGeom>
        </p:spPr>
      </p:pic>
    </p:spTree>
    <p:extLst>
      <p:ext uri="{BB962C8B-B14F-4D97-AF65-F5344CB8AC3E}">
        <p14:creationId xmlns:p14="http://schemas.microsoft.com/office/powerpoint/2010/main" val="291762605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40417F-BD01-5AA4-3FB2-B12BD12D514A}"/>
              </a:ext>
            </a:extLst>
          </p:cNvPr>
          <p:cNvSpPr>
            <a:spLocks noGrp="1"/>
          </p:cNvSpPr>
          <p:nvPr>
            <p:ph type="title" idx="4"/>
          </p:nvPr>
        </p:nvSpPr>
        <p:spPr>
          <a:xfrm>
            <a:off x="938500" y="466291"/>
            <a:ext cx="3973742" cy="671394"/>
          </a:xfrm>
        </p:spPr>
        <p:txBody>
          <a:bodyPr/>
          <a:lstStyle/>
          <a:p>
            <a:r>
              <a:rPr lang="en-US" dirty="0"/>
              <a:t>BACKGROUND Cont.</a:t>
            </a:r>
          </a:p>
        </p:txBody>
      </p:sp>
      <p:sp>
        <p:nvSpPr>
          <p:cNvPr id="8" name="Subtitle 7">
            <a:extLst>
              <a:ext uri="{FF2B5EF4-FFF2-40B4-BE49-F238E27FC236}">
                <a16:creationId xmlns:a16="http://schemas.microsoft.com/office/drawing/2014/main" id="{B93200BE-8E93-B8CD-CB8F-4C5E9B4C99A1}"/>
              </a:ext>
            </a:extLst>
          </p:cNvPr>
          <p:cNvSpPr>
            <a:spLocks noGrp="1"/>
          </p:cNvSpPr>
          <p:nvPr>
            <p:ph type="subTitle" idx="6"/>
          </p:nvPr>
        </p:nvSpPr>
        <p:spPr>
          <a:xfrm>
            <a:off x="1037814" y="1178523"/>
            <a:ext cx="7648986" cy="3340313"/>
          </a:xfrm>
        </p:spPr>
        <p:txBody>
          <a:bodyPr/>
          <a:lstStyle/>
          <a:p>
            <a:pPr algn="l">
              <a:buFont typeface="Arial" panose="020B0604020202020204" pitchFamily="34" charset="0"/>
              <a:buChar char="•"/>
            </a:pPr>
            <a:r>
              <a:rPr lang="en-US" sz="1600" b="1" dirty="0"/>
              <a:t>In fact, these systems are incapable of distinguishing between the owners of the concerned property and strangers or trespassers using the voice/sound patterns. </a:t>
            </a:r>
          </a:p>
          <a:p>
            <a:pPr marL="114300" indent="0" algn="l"/>
            <a:endParaRPr lang="en-US" sz="1600" b="1" dirty="0"/>
          </a:p>
          <a:p>
            <a:pPr algn="l">
              <a:buFont typeface="Arial" panose="020B0604020202020204" pitchFamily="34" charset="0"/>
              <a:buChar char="•"/>
            </a:pPr>
            <a:r>
              <a:rPr lang="en-US" sz="1600" b="1" dirty="0"/>
              <a:t>Also, the current security systems are unable to identify whether these people pose a threat to the system or not. </a:t>
            </a:r>
          </a:p>
          <a:p>
            <a:pPr algn="l">
              <a:buFont typeface="Arial" panose="020B0604020202020204" pitchFamily="34" charset="0"/>
              <a:buChar char="•"/>
            </a:pPr>
            <a:endParaRPr lang="en-US" sz="1600" b="1" dirty="0"/>
          </a:p>
          <a:p>
            <a:pPr algn="l">
              <a:buFont typeface="Arial" panose="020B0604020202020204" pitchFamily="34" charset="0"/>
              <a:buChar char="•"/>
            </a:pPr>
            <a:r>
              <a:rPr lang="en-US" sz="1600" b="1" dirty="0"/>
              <a:t>So, there’s a demand for an advanced security system which have enhanced features to overcome above challengers. </a:t>
            </a:r>
          </a:p>
          <a:p>
            <a:pPr algn="l">
              <a:buFont typeface="Arial" panose="020B0604020202020204" pitchFamily="34" charset="0"/>
              <a:buChar char="•"/>
            </a:pPr>
            <a:endParaRPr lang="en-US" sz="1600" b="1" dirty="0"/>
          </a:p>
          <a:p>
            <a:pPr marL="114300" indent="0" algn="l"/>
            <a:endParaRPr lang="en-US" sz="1600" b="1" dirty="0"/>
          </a:p>
          <a:p>
            <a:pPr algn="l">
              <a:buFont typeface="Arial" panose="020B0604020202020204" pitchFamily="34" charset="0"/>
              <a:buChar char="•"/>
            </a:pPr>
            <a:endParaRPr lang="en-US" dirty="0"/>
          </a:p>
        </p:txBody>
      </p:sp>
      <p:sp>
        <p:nvSpPr>
          <p:cNvPr id="9" name="Rectangle 8">
            <a:extLst>
              <a:ext uri="{FF2B5EF4-FFF2-40B4-BE49-F238E27FC236}">
                <a16:creationId xmlns:a16="http://schemas.microsoft.com/office/drawing/2014/main" id="{648646F9-698D-70BE-6464-F20AFFABAD66}"/>
              </a:ext>
            </a:extLst>
          </p:cNvPr>
          <p:cNvSpPr/>
          <p:nvPr/>
        </p:nvSpPr>
        <p:spPr>
          <a:xfrm>
            <a:off x="0" y="4785635"/>
            <a:ext cx="6888612" cy="4456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IT20383770</a:t>
            </a:r>
            <a:r>
              <a:rPr lang="en-US" b="1" dirty="0">
                <a:solidFill>
                  <a:schemeClr val="tx1"/>
                </a:solidFill>
              </a:rPr>
              <a:t>  |   </a:t>
            </a:r>
            <a:r>
              <a:rPr lang="en-US" b="1" dirty="0"/>
              <a:t>M.M.S. Silva</a:t>
            </a:r>
            <a:r>
              <a:rPr lang="en-US" b="1" dirty="0">
                <a:solidFill>
                  <a:schemeClr val="tx1"/>
                </a:solidFill>
              </a:rPr>
              <a:t>   </a:t>
            </a:r>
            <a:r>
              <a:rPr lang="en-US" b="1" dirty="0">
                <a:solidFill>
                  <a:schemeClr val="accent1">
                    <a:lumMod val="60000"/>
                    <a:lumOff val="40000"/>
                  </a:schemeClr>
                </a:solidFill>
              </a:rPr>
              <a:t>TMP-23-054</a:t>
            </a:r>
          </a:p>
        </p:txBody>
      </p:sp>
      <p:pic>
        <p:nvPicPr>
          <p:cNvPr id="10" name="Picture 9">
            <a:extLst>
              <a:ext uri="{FF2B5EF4-FFF2-40B4-BE49-F238E27FC236}">
                <a16:creationId xmlns:a16="http://schemas.microsoft.com/office/drawing/2014/main" id="{6DF5A638-A943-53FD-933B-C9EB385E9789}"/>
              </a:ext>
            </a:extLst>
          </p:cNvPr>
          <p:cNvPicPr>
            <a:picLocks noChangeAspect="1"/>
          </p:cNvPicPr>
          <p:nvPr/>
        </p:nvPicPr>
        <p:blipFill>
          <a:blip r:embed="rId2"/>
          <a:stretch>
            <a:fillRect/>
          </a:stretch>
        </p:blipFill>
        <p:spPr>
          <a:xfrm>
            <a:off x="890387" y="455525"/>
            <a:ext cx="2889754" cy="134124"/>
          </a:xfrm>
          <a:prstGeom prst="rect">
            <a:avLst/>
          </a:prstGeom>
        </p:spPr>
      </p:pic>
    </p:spTree>
    <p:extLst>
      <p:ext uri="{BB962C8B-B14F-4D97-AF65-F5344CB8AC3E}">
        <p14:creationId xmlns:p14="http://schemas.microsoft.com/office/powerpoint/2010/main" val="39077759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32E77AD-B572-08CC-EEA7-B8B6850393E6}"/>
              </a:ext>
            </a:extLst>
          </p:cNvPr>
          <p:cNvSpPr>
            <a:spLocks noGrp="1"/>
          </p:cNvSpPr>
          <p:nvPr>
            <p:ph type="subTitle" idx="1"/>
          </p:nvPr>
        </p:nvSpPr>
        <p:spPr>
          <a:xfrm>
            <a:off x="4898485" y="2767626"/>
            <a:ext cx="3405543" cy="1235100"/>
          </a:xfrm>
        </p:spPr>
        <p:txBody>
          <a:bodyPr/>
          <a:lstStyle/>
          <a:p>
            <a:r>
              <a:rPr lang="en-US" sz="1800" b="1" dirty="0"/>
              <a:t>Mrs. </a:t>
            </a:r>
            <a:r>
              <a:rPr lang="en-US" sz="1800" b="1" dirty="0" err="1"/>
              <a:t>Sasini</a:t>
            </a:r>
            <a:r>
              <a:rPr lang="en-US" sz="1800" b="1" dirty="0"/>
              <a:t> </a:t>
            </a:r>
            <a:r>
              <a:rPr lang="en-US" sz="1800" b="1" dirty="0" err="1"/>
              <a:t>Wellalage</a:t>
            </a:r>
            <a:r>
              <a:rPr lang="en-US" sz="1800" b="1" dirty="0"/>
              <a:t> </a:t>
            </a:r>
          </a:p>
        </p:txBody>
      </p:sp>
      <p:sp>
        <p:nvSpPr>
          <p:cNvPr id="5" name="Subtitle 4">
            <a:extLst>
              <a:ext uri="{FF2B5EF4-FFF2-40B4-BE49-F238E27FC236}">
                <a16:creationId xmlns:a16="http://schemas.microsoft.com/office/drawing/2014/main" id="{F28AB548-728C-5218-DD87-9A161A3EDFB1}"/>
              </a:ext>
            </a:extLst>
          </p:cNvPr>
          <p:cNvSpPr>
            <a:spLocks noGrp="1"/>
          </p:cNvSpPr>
          <p:nvPr>
            <p:ph type="subTitle" idx="3"/>
          </p:nvPr>
        </p:nvSpPr>
        <p:spPr>
          <a:xfrm>
            <a:off x="1465255" y="2375874"/>
            <a:ext cx="2067000" cy="355901"/>
          </a:xfrm>
        </p:spPr>
        <p:txBody>
          <a:bodyPr/>
          <a:lstStyle/>
          <a:p>
            <a:r>
              <a:rPr lang="en-US" b="1" dirty="0">
                <a:solidFill>
                  <a:schemeClr val="accent1">
                    <a:lumMod val="60000"/>
                    <a:lumOff val="40000"/>
                  </a:schemeClr>
                </a:solidFill>
              </a:rPr>
              <a:t>SUPERVISOR</a:t>
            </a:r>
          </a:p>
        </p:txBody>
      </p:sp>
      <p:sp>
        <p:nvSpPr>
          <p:cNvPr id="7" name="Subtitle 6">
            <a:extLst>
              <a:ext uri="{FF2B5EF4-FFF2-40B4-BE49-F238E27FC236}">
                <a16:creationId xmlns:a16="http://schemas.microsoft.com/office/drawing/2014/main" id="{3C5E99E4-5058-4374-7053-FF587F60C9BC}"/>
              </a:ext>
            </a:extLst>
          </p:cNvPr>
          <p:cNvSpPr>
            <a:spLocks noGrp="1"/>
          </p:cNvSpPr>
          <p:nvPr>
            <p:ph type="subTitle" idx="5"/>
          </p:nvPr>
        </p:nvSpPr>
        <p:spPr>
          <a:xfrm>
            <a:off x="678500" y="2767626"/>
            <a:ext cx="3640511" cy="1235100"/>
          </a:xfrm>
        </p:spPr>
        <p:txBody>
          <a:bodyPr/>
          <a:lstStyle/>
          <a:p>
            <a:r>
              <a:rPr lang="en-US" sz="1800" b="1" dirty="0"/>
              <a:t>Mrs. Narmada Gamage </a:t>
            </a:r>
          </a:p>
        </p:txBody>
      </p:sp>
      <p:sp>
        <p:nvSpPr>
          <p:cNvPr id="8" name="Title 7">
            <a:extLst>
              <a:ext uri="{FF2B5EF4-FFF2-40B4-BE49-F238E27FC236}">
                <a16:creationId xmlns:a16="http://schemas.microsoft.com/office/drawing/2014/main" id="{9E9A6153-2980-6362-FDEB-A237A387B9E8}"/>
              </a:ext>
            </a:extLst>
          </p:cNvPr>
          <p:cNvSpPr>
            <a:spLocks noGrp="1"/>
          </p:cNvSpPr>
          <p:nvPr>
            <p:ph type="title" idx="6"/>
          </p:nvPr>
        </p:nvSpPr>
        <p:spPr>
          <a:xfrm>
            <a:off x="99028" y="1034425"/>
            <a:ext cx="4799457" cy="723900"/>
          </a:xfrm>
        </p:spPr>
        <p:txBody>
          <a:bodyPr/>
          <a:lstStyle/>
          <a:p>
            <a:r>
              <a:rPr lang="en-US" dirty="0"/>
              <a:t>Supervisor Panel</a:t>
            </a:r>
          </a:p>
        </p:txBody>
      </p:sp>
      <p:sp>
        <p:nvSpPr>
          <p:cNvPr id="13" name="Subtitle 4">
            <a:extLst>
              <a:ext uri="{FF2B5EF4-FFF2-40B4-BE49-F238E27FC236}">
                <a16:creationId xmlns:a16="http://schemas.microsoft.com/office/drawing/2014/main" id="{DC81D566-1A8A-8BFE-E1FB-07CFB95ED0E9}"/>
              </a:ext>
            </a:extLst>
          </p:cNvPr>
          <p:cNvSpPr txBox="1">
            <a:spLocks/>
          </p:cNvSpPr>
          <p:nvPr/>
        </p:nvSpPr>
        <p:spPr>
          <a:xfrm>
            <a:off x="5567756" y="2375874"/>
            <a:ext cx="2067000" cy="3559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r>
              <a:rPr lang="en-US" b="1" dirty="0">
                <a:solidFill>
                  <a:schemeClr val="accent1">
                    <a:lumMod val="60000"/>
                    <a:lumOff val="40000"/>
                  </a:schemeClr>
                </a:solidFill>
              </a:rPr>
              <a:t>C0-SUPERVISOR</a:t>
            </a:r>
          </a:p>
        </p:txBody>
      </p:sp>
    </p:spTree>
    <p:extLst>
      <p:ext uri="{BB962C8B-B14F-4D97-AF65-F5344CB8AC3E}">
        <p14:creationId xmlns:p14="http://schemas.microsoft.com/office/powerpoint/2010/main" val="157898430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88"/>
        <p:cNvGrpSpPr/>
        <p:nvPr/>
      </p:nvGrpSpPr>
      <p:grpSpPr>
        <a:xfrm>
          <a:off x="0" y="0"/>
          <a:ext cx="0" cy="0"/>
          <a:chOff x="0" y="0"/>
          <a:chExt cx="0" cy="0"/>
        </a:xfrm>
      </p:grpSpPr>
      <p:sp>
        <p:nvSpPr>
          <p:cNvPr id="2091" name="Google Shape;2091;p62"/>
          <p:cNvSpPr txBox="1">
            <a:spLocks noGrp="1"/>
          </p:cNvSpPr>
          <p:nvPr>
            <p:ph type="title"/>
          </p:nvPr>
        </p:nvSpPr>
        <p:spPr>
          <a:xfrm>
            <a:off x="938499" y="445025"/>
            <a:ext cx="3949590" cy="941400"/>
          </a:xfrm>
          <a:prstGeom prst="rect">
            <a:avLst/>
          </a:prstGeom>
        </p:spPr>
        <p:txBody>
          <a:bodyPr spcFirstLastPara="1" wrap="square" lIns="91425" tIns="91425" rIns="91425" bIns="91425" anchor="t" anchorCtr="0">
            <a:noAutofit/>
          </a:bodyPr>
          <a:lstStyle/>
          <a:p>
            <a:pPr lvl="0"/>
            <a:r>
              <a:rPr lang="en-US" dirty="0"/>
              <a:t>RESEARCH GAP</a:t>
            </a:r>
          </a:p>
        </p:txBody>
      </p:sp>
      <p:cxnSp>
        <p:nvCxnSpPr>
          <p:cNvPr id="2092" name="Google Shape;2092;p62"/>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1">
            <a:extLst>
              <a:ext uri="{FF2B5EF4-FFF2-40B4-BE49-F238E27FC236}">
                <a16:creationId xmlns:a16="http://schemas.microsoft.com/office/drawing/2014/main" id="{CEF6304D-D82C-1756-2BDD-10EE6A111F47}"/>
              </a:ext>
            </a:extLst>
          </p:cNvPr>
          <p:cNvPicPr>
            <a:picLocks noChangeAspect="1"/>
          </p:cNvPicPr>
          <p:nvPr/>
        </p:nvPicPr>
        <p:blipFill>
          <a:blip r:embed="rId3"/>
          <a:stretch>
            <a:fillRect/>
          </a:stretch>
        </p:blipFill>
        <p:spPr>
          <a:xfrm>
            <a:off x="0" y="4729478"/>
            <a:ext cx="6907367" cy="445047"/>
          </a:xfrm>
          <a:prstGeom prst="rect">
            <a:avLst/>
          </a:prstGeom>
        </p:spPr>
      </p:pic>
      <p:sp>
        <p:nvSpPr>
          <p:cNvPr id="3" name="Subtitle 7">
            <a:extLst>
              <a:ext uri="{FF2B5EF4-FFF2-40B4-BE49-F238E27FC236}">
                <a16:creationId xmlns:a16="http://schemas.microsoft.com/office/drawing/2014/main" id="{FE11B166-5765-D8A2-FF29-CCA1D2F68234}"/>
              </a:ext>
            </a:extLst>
          </p:cNvPr>
          <p:cNvSpPr txBox="1">
            <a:spLocks/>
          </p:cNvSpPr>
          <p:nvPr/>
        </p:nvSpPr>
        <p:spPr>
          <a:xfrm>
            <a:off x="1037814" y="1178523"/>
            <a:ext cx="7648986" cy="334031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600" b="1" dirty="0"/>
          </a:p>
          <a:p>
            <a:pPr marL="114300"/>
            <a:endParaRPr lang="en-US" sz="1600" b="1" dirty="0"/>
          </a:p>
          <a:p>
            <a:pPr>
              <a:buFont typeface="Arial" panose="020B0604020202020204" pitchFamily="34" charset="0"/>
              <a:buChar char="•"/>
            </a:pPr>
            <a:endParaRPr lang="en-US" dirty="0"/>
          </a:p>
        </p:txBody>
      </p:sp>
      <p:sp>
        <p:nvSpPr>
          <p:cNvPr id="4" name="Subtitle 7">
            <a:extLst>
              <a:ext uri="{FF2B5EF4-FFF2-40B4-BE49-F238E27FC236}">
                <a16:creationId xmlns:a16="http://schemas.microsoft.com/office/drawing/2014/main" id="{AFE20F05-CA63-0CCD-F8FC-6A52A376B967}"/>
              </a:ext>
            </a:extLst>
          </p:cNvPr>
          <p:cNvSpPr txBox="1">
            <a:spLocks/>
          </p:cNvSpPr>
          <p:nvPr/>
        </p:nvSpPr>
        <p:spPr>
          <a:xfrm>
            <a:off x="1190214" y="1330923"/>
            <a:ext cx="7648986" cy="334031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Arial" panose="020B0604020202020204" pitchFamily="34" charset="0"/>
              <a:buChar char="•"/>
            </a:pPr>
            <a:endParaRPr lang="en-US" sz="1600" b="1" dirty="0"/>
          </a:p>
          <a:p>
            <a:pPr marL="114300"/>
            <a:endParaRPr lang="en-US" sz="1600" b="1" dirty="0"/>
          </a:p>
          <a:p>
            <a:pPr>
              <a:buFont typeface="Arial" panose="020B0604020202020204" pitchFamily="34" charset="0"/>
              <a:buChar char="•"/>
            </a:pPr>
            <a:endParaRPr lang="en-US" dirty="0"/>
          </a:p>
        </p:txBody>
      </p:sp>
      <p:sp>
        <p:nvSpPr>
          <p:cNvPr id="7" name="Google Shape;2113;p64">
            <a:extLst>
              <a:ext uri="{FF2B5EF4-FFF2-40B4-BE49-F238E27FC236}">
                <a16:creationId xmlns:a16="http://schemas.microsoft.com/office/drawing/2014/main" id="{A57617BF-7386-6848-2493-4834E16894EE}"/>
              </a:ext>
            </a:extLst>
          </p:cNvPr>
          <p:cNvSpPr txBox="1">
            <a:spLocks noGrp="1"/>
          </p:cNvSpPr>
          <p:nvPr>
            <p:ph type="subTitle" idx="1"/>
          </p:nvPr>
        </p:nvSpPr>
        <p:spPr>
          <a:xfrm>
            <a:off x="711917" y="1417427"/>
            <a:ext cx="8300780" cy="2927744"/>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r>
              <a:rPr lang="en-US" b="1" dirty="0">
                <a:solidFill>
                  <a:schemeClr val="bg1"/>
                </a:solidFill>
              </a:rPr>
              <a:t>Lack of research on the effectiveness of anomaly voice detection in modern houses.</a:t>
            </a:r>
          </a:p>
          <a:p>
            <a:pPr marL="285750" indent="-285750">
              <a:buFont typeface="Arial" panose="020B0604020202020204" pitchFamily="34" charset="0"/>
              <a:buChar char="•"/>
            </a:pPr>
            <a:endParaRPr lang="en-US" b="1" dirty="0">
              <a:solidFill>
                <a:schemeClr val="bg1"/>
              </a:solidFill>
            </a:endParaRPr>
          </a:p>
          <a:p>
            <a:pPr marL="285750" indent="-285750">
              <a:buFont typeface="Arial" panose="020B0604020202020204" pitchFamily="34" charset="0"/>
              <a:buChar char="•"/>
            </a:pPr>
            <a:r>
              <a:rPr lang="en-US" b="1" dirty="0">
                <a:solidFill>
                  <a:schemeClr val="bg1"/>
                </a:solidFill>
              </a:rPr>
              <a:t>Limited research on the accuracy of anomaly voice detection systems.</a:t>
            </a:r>
          </a:p>
          <a:p>
            <a:pPr marL="285750" indent="-285750">
              <a:buFont typeface="Arial" panose="020B0604020202020204" pitchFamily="34" charset="0"/>
              <a:buChar char="•"/>
            </a:pPr>
            <a:endParaRPr lang="en-US" b="1" dirty="0">
              <a:solidFill>
                <a:schemeClr val="bg1"/>
              </a:solidFill>
            </a:endParaRPr>
          </a:p>
          <a:p>
            <a:pPr marL="285750" indent="-285750">
              <a:buFont typeface="Arial" panose="020B0604020202020204" pitchFamily="34" charset="0"/>
              <a:buChar char="•"/>
            </a:pPr>
            <a:r>
              <a:rPr lang="en-US" b="1" dirty="0">
                <a:solidFill>
                  <a:schemeClr val="bg1"/>
                </a:solidFill>
              </a:rPr>
              <a:t>Limited research on the integration of anomaly voice detection systems with other security measures.</a:t>
            </a:r>
          </a:p>
          <a:p>
            <a:pPr marL="285750" indent="-285750">
              <a:buFont typeface="Arial" panose="020B0604020202020204" pitchFamily="34" charset="0"/>
              <a:buChar char="•"/>
            </a:pPr>
            <a:endParaRPr lang="en-US" b="1" dirty="0">
              <a:solidFill>
                <a:schemeClr val="bg1"/>
              </a:solidFill>
            </a:endParaRPr>
          </a:p>
          <a:p>
            <a:pPr marL="285750" indent="-285750">
              <a:buFont typeface="Arial" panose="020B0604020202020204" pitchFamily="34" charset="0"/>
              <a:buChar char="•"/>
            </a:pPr>
            <a:r>
              <a:rPr lang="en-US" b="1" dirty="0">
                <a:solidFill>
                  <a:schemeClr val="bg1"/>
                </a:solidFill>
              </a:rPr>
              <a:t>Limited research on the effects of false positives and false negatives.</a:t>
            </a:r>
            <a:endParaRPr b="1" dirty="0">
              <a:solidFill>
                <a:schemeClr val="bg1"/>
              </a:solidFill>
            </a:endParaRPr>
          </a:p>
        </p:txBody>
      </p:sp>
    </p:spTree>
    <p:extLst>
      <p:ext uri="{BB962C8B-B14F-4D97-AF65-F5344CB8AC3E}">
        <p14:creationId xmlns:p14="http://schemas.microsoft.com/office/powerpoint/2010/main" val="377267636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63583B9-AD02-4A55-103C-1704C88DD34F}"/>
              </a:ext>
            </a:extLst>
          </p:cNvPr>
          <p:cNvPicPr>
            <a:picLocks noChangeAspect="1"/>
          </p:cNvPicPr>
          <p:nvPr/>
        </p:nvPicPr>
        <p:blipFill>
          <a:blip r:embed="rId2"/>
          <a:stretch>
            <a:fillRect/>
          </a:stretch>
        </p:blipFill>
        <p:spPr>
          <a:xfrm>
            <a:off x="0" y="4812500"/>
            <a:ext cx="6907367" cy="445047"/>
          </a:xfrm>
          <a:prstGeom prst="rect">
            <a:avLst/>
          </a:prstGeom>
        </p:spPr>
      </p:pic>
      <p:pic>
        <p:nvPicPr>
          <p:cNvPr id="4" name="Picture 3" descr="Table&#10;&#10;Description automatically generated">
            <a:extLst>
              <a:ext uri="{FF2B5EF4-FFF2-40B4-BE49-F238E27FC236}">
                <a16:creationId xmlns:a16="http://schemas.microsoft.com/office/drawing/2014/main" id="{0AB8AF87-F724-39DA-2A15-58906A69C705}"/>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a:off x="2010209" y="189009"/>
            <a:ext cx="4762380" cy="4725290"/>
          </a:xfrm>
          <a:prstGeom prst="rect">
            <a:avLst/>
          </a:prstGeom>
        </p:spPr>
      </p:pic>
    </p:spTree>
    <p:extLst>
      <p:ext uri="{BB962C8B-B14F-4D97-AF65-F5344CB8AC3E}">
        <p14:creationId xmlns:p14="http://schemas.microsoft.com/office/powerpoint/2010/main" val="187788825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D92A53E-FBF5-22A1-D49C-580716E49AD3}"/>
              </a:ext>
            </a:extLst>
          </p:cNvPr>
          <p:cNvSpPr>
            <a:spLocks noGrp="1"/>
          </p:cNvSpPr>
          <p:nvPr>
            <p:ph type="body" idx="2"/>
          </p:nvPr>
        </p:nvSpPr>
        <p:spPr>
          <a:xfrm>
            <a:off x="511779" y="1763305"/>
            <a:ext cx="8120441" cy="1750180"/>
          </a:xfrm>
        </p:spPr>
        <p:txBody>
          <a:bodyPr/>
          <a:lstStyle/>
          <a:p>
            <a:r>
              <a:rPr lang="en-US" sz="1600" b="1" dirty="0"/>
              <a:t>Enhance the physical security in a modern house through anomaly (abnormal) voice detection. </a:t>
            </a:r>
          </a:p>
        </p:txBody>
      </p:sp>
      <p:sp>
        <p:nvSpPr>
          <p:cNvPr id="4" name="Title 3">
            <a:extLst>
              <a:ext uri="{FF2B5EF4-FFF2-40B4-BE49-F238E27FC236}">
                <a16:creationId xmlns:a16="http://schemas.microsoft.com/office/drawing/2014/main" id="{064750A7-7441-8D17-9DB7-5AC454DC08E6}"/>
              </a:ext>
            </a:extLst>
          </p:cNvPr>
          <p:cNvSpPr>
            <a:spLocks noGrp="1"/>
          </p:cNvSpPr>
          <p:nvPr>
            <p:ph type="title"/>
          </p:nvPr>
        </p:nvSpPr>
        <p:spPr>
          <a:xfrm>
            <a:off x="672685" y="615146"/>
            <a:ext cx="5579259" cy="941400"/>
          </a:xfrm>
        </p:spPr>
        <p:txBody>
          <a:bodyPr/>
          <a:lstStyle/>
          <a:p>
            <a:r>
              <a:rPr lang="en-US" dirty="0"/>
              <a:t>MAIN OBJECTIVE</a:t>
            </a:r>
          </a:p>
        </p:txBody>
      </p:sp>
      <p:pic>
        <p:nvPicPr>
          <p:cNvPr id="6" name="Picture 5">
            <a:extLst>
              <a:ext uri="{FF2B5EF4-FFF2-40B4-BE49-F238E27FC236}">
                <a16:creationId xmlns:a16="http://schemas.microsoft.com/office/drawing/2014/main" id="{959B158C-2F52-1CDF-B7A4-B61FCA218D29}"/>
              </a:ext>
            </a:extLst>
          </p:cNvPr>
          <p:cNvPicPr>
            <a:picLocks noChangeAspect="1"/>
          </p:cNvPicPr>
          <p:nvPr/>
        </p:nvPicPr>
        <p:blipFill>
          <a:blip r:embed="rId2"/>
          <a:stretch>
            <a:fillRect/>
          </a:stretch>
        </p:blipFill>
        <p:spPr>
          <a:xfrm>
            <a:off x="672685" y="548084"/>
            <a:ext cx="2889754" cy="134124"/>
          </a:xfrm>
          <a:prstGeom prst="rect">
            <a:avLst/>
          </a:prstGeom>
        </p:spPr>
      </p:pic>
      <p:pic>
        <p:nvPicPr>
          <p:cNvPr id="2" name="Picture 1">
            <a:extLst>
              <a:ext uri="{FF2B5EF4-FFF2-40B4-BE49-F238E27FC236}">
                <a16:creationId xmlns:a16="http://schemas.microsoft.com/office/drawing/2014/main" id="{45253BC8-6282-5384-7E82-F746B15C5B0D}"/>
              </a:ext>
            </a:extLst>
          </p:cNvPr>
          <p:cNvPicPr>
            <a:picLocks noChangeAspect="1"/>
          </p:cNvPicPr>
          <p:nvPr/>
        </p:nvPicPr>
        <p:blipFill>
          <a:blip r:embed="rId3"/>
          <a:stretch>
            <a:fillRect/>
          </a:stretch>
        </p:blipFill>
        <p:spPr>
          <a:xfrm>
            <a:off x="0" y="4751618"/>
            <a:ext cx="6907367" cy="445047"/>
          </a:xfrm>
          <a:prstGeom prst="rect">
            <a:avLst/>
          </a:prstGeom>
        </p:spPr>
      </p:pic>
      <p:pic>
        <p:nvPicPr>
          <p:cNvPr id="5" name="Picture 4">
            <a:extLst>
              <a:ext uri="{FF2B5EF4-FFF2-40B4-BE49-F238E27FC236}">
                <a16:creationId xmlns:a16="http://schemas.microsoft.com/office/drawing/2014/main" id="{9F161067-A415-FFD5-6E82-834C4490BC0E}"/>
              </a:ext>
            </a:extLst>
          </p:cNvPr>
          <p:cNvPicPr>
            <a:picLocks noChangeAspect="1"/>
          </p:cNvPicPr>
          <p:nvPr/>
        </p:nvPicPr>
        <p:blipFill>
          <a:blip r:embed="rId4"/>
          <a:stretch>
            <a:fillRect/>
          </a:stretch>
        </p:blipFill>
        <p:spPr>
          <a:xfrm>
            <a:off x="5850935" y="2677351"/>
            <a:ext cx="3083030" cy="2085786"/>
          </a:xfrm>
          <a:prstGeom prst="rect">
            <a:avLst/>
          </a:prstGeom>
        </p:spPr>
      </p:pic>
    </p:spTree>
    <p:extLst>
      <p:ext uri="{BB962C8B-B14F-4D97-AF65-F5344CB8AC3E}">
        <p14:creationId xmlns:p14="http://schemas.microsoft.com/office/powerpoint/2010/main" val="15233421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4750A7-7441-8D17-9DB7-5AC454DC08E6}"/>
              </a:ext>
            </a:extLst>
          </p:cNvPr>
          <p:cNvSpPr>
            <a:spLocks noGrp="1"/>
          </p:cNvSpPr>
          <p:nvPr>
            <p:ph type="title"/>
          </p:nvPr>
        </p:nvSpPr>
        <p:spPr>
          <a:xfrm>
            <a:off x="672685" y="552154"/>
            <a:ext cx="4629300" cy="941400"/>
          </a:xfrm>
        </p:spPr>
        <p:txBody>
          <a:bodyPr/>
          <a:lstStyle/>
          <a:p>
            <a:r>
              <a:rPr lang="en-US" dirty="0"/>
              <a:t>SUB OBJECTIVES</a:t>
            </a:r>
          </a:p>
        </p:txBody>
      </p:sp>
      <p:sp>
        <p:nvSpPr>
          <p:cNvPr id="3" name="Text Placeholder 2">
            <a:extLst>
              <a:ext uri="{FF2B5EF4-FFF2-40B4-BE49-F238E27FC236}">
                <a16:creationId xmlns:a16="http://schemas.microsoft.com/office/drawing/2014/main" id="{3D92A53E-FBF5-22A1-D49C-580716E49AD3}"/>
              </a:ext>
            </a:extLst>
          </p:cNvPr>
          <p:cNvSpPr>
            <a:spLocks noGrp="1"/>
          </p:cNvSpPr>
          <p:nvPr>
            <p:ph type="body" idx="1"/>
          </p:nvPr>
        </p:nvSpPr>
        <p:spPr>
          <a:xfrm>
            <a:off x="871770" y="1493554"/>
            <a:ext cx="7400460" cy="2760900"/>
          </a:xfrm>
        </p:spPr>
        <p:txBody>
          <a:bodyPr/>
          <a:lstStyle/>
          <a:p>
            <a:r>
              <a:rPr lang="en-US" sz="1600" b="1" dirty="0"/>
              <a:t>To assess the accuracy and reliability of anomaly voice detection systems in identifying abnormal voices in various situations.</a:t>
            </a:r>
          </a:p>
          <a:p>
            <a:pPr marL="139700" indent="0">
              <a:buNone/>
            </a:pPr>
            <a:endParaRPr lang="en-US" sz="1600" b="1" dirty="0"/>
          </a:p>
          <a:p>
            <a:r>
              <a:rPr lang="en-US" sz="1600" b="1" dirty="0"/>
              <a:t>To evaluate the level of technical expertise needed to use the system and how simple it is to install and maintain, as well as the usability of anomaly voice detection systems for homeowners.</a:t>
            </a:r>
          </a:p>
          <a:p>
            <a:pPr marL="139700" indent="0">
              <a:buNone/>
            </a:pPr>
            <a:endParaRPr lang="en-US" sz="1600" b="1" dirty="0"/>
          </a:p>
          <a:p>
            <a:pPr marL="139700" indent="0">
              <a:buNone/>
            </a:pPr>
            <a:r>
              <a:rPr lang="en-US" sz="1600" b="1" dirty="0"/>
              <a:t>The overall goal of the research is to provide recommendations for the future development and application of the technology.</a:t>
            </a:r>
            <a:endParaRPr lang="en-US" dirty="0"/>
          </a:p>
        </p:txBody>
      </p:sp>
      <p:pic>
        <p:nvPicPr>
          <p:cNvPr id="6" name="Picture 5">
            <a:extLst>
              <a:ext uri="{FF2B5EF4-FFF2-40B4-BE49-F238E27FC236}">
                <a16:creationId xmlns:a16="http://schemas.microsoft.com/office/drawing/2014/main" id="{959B158C-2F52-1CDF-B7A4-B61FCA218D29}"/>
              </a:ext>
            </a:extLst>
          </p:cNvPr>
          <p:cNvPicPr>
            <a:picLocks noChangeAspect="1"/>
          </p:cNvPicPr>
          <p:nvPr/>
        </p:nvPicPr>
        <p:blipFill>
          <a:blip r:embed="rId2"/>
          <a:stretch>
            <a:fillRect/>
          </a:stretch>
        </p:blipFill>
        <p:spPr>
          <a:xfrm>
            <a:off x="672685" y="548084"/>
            <a:ext cx="2889754" cy="134124"/>
          </a:xfrm>
          <a:prstGeom prst="rect">
            <a:avLst/>
          </a:prstGeom>
        </p:spPr>
      </p:pic>
      <p:pic>
        <p:nvPicPr>
          <p:cNvPr id="2" name="Picture 1">
            <a:extLst>
              <a:ext uri="{FF2B5EF4-FFF2-40B4-BE49-F238E27FC236}">
                <a16:creationId xmlns:a16="http://schemas.microsoft.com/office/drawing/2014/main" id="{45253BC8-6282-5384-7E82-F746B15C5B0D}"/>
              </a:ext>
            </a:extLst>
          </p:cNvPr>
          <p:cNvPicPr>
            <a:picLocks noChangeAspect="1"/>
          </p:cNvPicPr>
          <p:nvPr/>
        </p:nvPicPr>
        <p:blipFill>
          <a:blip r:embed="rId3"/>
          <a:stretch>
            <a:fillRect/>
          </a:stretch>
        </p:blipFill>
        <p:spPr>
          <a:xfrm>
            <a:off x="0" y="4751618"/>
            <a:ext cx="6907367" cy="445047"/>
          </a:xfrm>
          <a:prstGeom prst="rect">
            <a:avLst/>
          </a:prstGeom>
        </p:spPr>
      </p:pic>
    </p:spTree>
    <p:extLst>
      <p:ext uri="{BB962C8B-B14F-4D97-AF65-F5344CB8AC3E}">
        <p14:creationId xmlns:p14="http://schemas.microsoft.com/office/powerpoint/2010/main" val="6350706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12"/>
        <p:cNvGrpSpPr/>
        <p:nvPr/>
      </p:nvGrpSpPr>
      <p:grpSpPr>
        <a:xfrm>
          <a:off x="0" y="0"/>
          <a:ext cx="0" cy="0"/>
          <a:chOff x="0" y="0"/>
          <a:chExt cx="0" cy="0"/>
        </a:xfrm>
      </p:grpSpPr>
      <p:pic>
        <p:nvPicPr>
          <p:cNvPr id="13" name="Picture 12" descr="Icon&#10;&#10;Description automatically generated">
            <a:extLst>
              <a:ext uri="{FF2B5EF4-FFF2-40B4-BE49-F238E27FC236}">
                <a16:creationId xmlns:a16="http://schemas.microsoft.com/office/drawing/2014/main" id="{998FA7BD-ADBB-A774-2447-8952F0F5B23B}"/>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a:off x="-766634" y="1000542"/>
            <a:ext cx="3769902" cy="3769902"/>
          </a:xfrm>
          <a:prstGeom prst="rect">
            <a:avLst/>
          </a:prstGeom>
        </p:spPr>
      </p:pic>
      <p:sp>
        <p:nvSpPr>
          <p:cNvPr id="2113" name="Google Shape;2113;p64"/>
          <p:cNvSpPr txBox="1">
            <a:spLocks noGrp="1"/>
          </p:cNvSpPr>
          <p:nvPr>
            <p:ph type="subTitle" idx="1"/>
          </p:nvPr>
        </p:nvSpPr>
        <p:spPr>
          <a:xfrm>
            <a:off x="2186233" y="1112628"/>
            <a:ext cx="6763133" cy="3933505"/>
          </a:xfrm>
          <a:prstGeom prst="rect">
            <a:avLst/>
          </a:prstGeom>
        </p:spPr>
        <p:txBody>
          <a:bodyPr spcFirstLastPara="1" wrap="square" lIns="91425" tIns="91425" rIns="91425" bIns="91425" anchor="t" anchorCtr="0">
            <a:noAutofit/>
          </a:bodyPr>
          <a:lstStyle/>
          <a:p>
            <a:pPr marL="0" indent="0"/>
            <a:r>
              <a:rPr lang="en-US" sz="1600" dirty="0"/>
              <a:t>What is the state of physical security in modern homes and what are the limitations of traditional security measures?</a:t>
            </a:r>
          </a:p>
          <a:p>
            <a:pPr marL="0" indent="0"/>
            <a:endParaRPr lang="en-US" sz="1600" dirty="0"/>
          </a:p>
          <a:p>
            <a:pPr marL="0" indent="0"/>
            <a:r>
              <a:rPr lang="en-US" sz="1600" dirty="0"/>
              <a:t>What kinds of anomalies can be identified using technology for anomaly voice detection, and how does it operate?</a:t>
            </a:r>
          </a:p>
          <a:p>
            <a:pPr marL="285750" indent="-285750">
              <a:buFont typeface="Arial" panose="020B0604020202020204" pitchFamily="34" charset="0"/>
              <a:buChar char="•"/>
            </a:pPr>
            <a:endParaRPr lang="en-US" sz="1600" dirty="0"/>
          </a:p>
          <a:p>
            <a:pPr marL="0" indent="0"/>
            <a:r>
              <a:rPr lang="en-US" sz="1600" dirty="0"/>
              <a:t>What ethical and legal issues are raised by using anomaly sound detection technology in contemporary homes, and how can these issues be resolved?</a:t>
            </a:r>
          </a:p>
          <a:p>
            <a:pPr marL="285750" indent="-285750">
              <a:buFont typeface="Arial" panose="020B0604020202020204" pitchFamily="34" charset="0"/>
              <a:buChar char="•"/>
            </a:pPr>
            <a:endParaRPr lang="en-US" sz="1600" dirty="0"/>
          </a:p>
          <a:p>
            <a:pPr marL="0" indent="0"/>
            <a:r>
              <a:rPr lang="en-US" sz="1600" dirty="0"/>
              <a:t>How can anomaly sound detection technology be combined with other home security features like motion detectors and security cameras?</a:t>
            </a:r>
          </a:p>
          <a:p>
            <a:pPr marL="285750" indent="-285750">
              <a:buFont typeface="Arial" panose="020B0604020202020204" pitchFamily="34" charset="0"/>
              <a:buChar char="•"/>
            </a:pPr>
            <a:endParaRPr lang="en-US" dirty="0"/>
          </a:p>
          <a:p>
            <a:pPr marL="0" lvl="0" indent="0" algn="l" rtl="0">
              <a:spcBef>
                <a:spcPts val="0"/>
              </a:spcBef>
              <a:spcAft>
                <a:spcPts val="0"/>
              </a:spcAft>
              <a:buNone/>
            </a:pPr>
            <a:endParaRPr dirty="0"/>
          </a:p>
        </p:txBody>
      </p:sp>
      <p:sp>
        <p:nvSpPr>
          <p:cNvPr id="2114" name="Google Shape;2114;p6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RESEARCH QUESTIONS</a:t>
            </a:r>
          </a:p>
        </p:txBody>
      </p:sp>
      <p:cxnSp>
        <p:nvCxnSpPr>
          <p:cNvPr id="2115" name="Google Shape;2115;p6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a:extLst>
              <a:ext uri="{FF2B5EF4-FFF2-40B4-BE49-F238E27FC236}">
                <a16:creationId xmlns:a16="http://schemas.microsoft.com/office/drawing/2014/main" id="{E8A75E71-7E84-3305-4B1C-9B4D92214A8E}"/>
              </a:ext>
            </a:extLst>
          </p:cNvPr>
          <p:cNvPicPr>
            <a:picLocks noChangeAspect="1"/>
          </p:cNvPicPr>
          <p:nvPr/>
        </p:nvPicPr>
        <p:blipFill>
          <a:blip r:embed="rId6"/>
          <a:stretch>
            <a:fillRect/>
          </a:stretch>
        </p:blipFill>
        <p:spPr>
          <a:xfrm>
            <a:off x="50400" y="4770444"/>
            <a:ext cx="6907367" cy="445047"/>
          </a:xfrm>
          <a:prstGeom prst="rect">
            <a:avLst/>
          </a:prstGeom>
        </p:spPr>
      </p:pic>
    </p:spTree>
    <p:extLst>
      <p:ext uri="{BB962C8B-B14F-4D97-AF65-F5344CB8AC3E}">
        <p14:creationId xmlns:p14="http://schemas.microsoft.com/office/powerpoint/2010/main" val="70790982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5CA6FD9C-9549-08DB-7303-494819E13A60}"/>
              </a:ext>
            </a:extLst>
          </p:cNvPr>
          <p:cNvPicPr>
            <a:picLocks noChangeAspect="1"/>
          </p:cNvPicPr>
          <p:nvPr/>
        </p:nvPicPr>
        <p:blipFill>
          <a:blip r:embed="rId2">
            <a:extLst>
              <a:ext uri="{837473B0-CC2E-450A-ABE3-18F120FF3D39}">
                <a1611:picAttrSrcUrl xmlns:a1611="http://schemas.microsoft.com/office/drawing/2016/11/main" xmlns="" r:id="rId3"/>
              </a:ext>
            </a:extLst>
          </a:blip>
          <a:stretch>
            <a:fillRect/>
          </a:stretch>
        </p:blipFill>
        <p:spPr>
          <a:xfrm>
            <a:off x="0" y="3279342"/>
            <a:ext cx="1414310" cy="941400"/>
          </a:xfrm>
          <a:prstGeom prst="rect">
            <a:avLst/>
          </a:prstGeom>
        </p:spPr>
      </p:pic>
      <p:sp>
        <p:nvSpPr>
          <p:cNvPr id="2" name="Subtitle 1">
            <a:extLst>
              <a:ext uri="{FF2B5EF4-FFF2-40B4-BE49-F238E27FC236}">
                <a16:creationId xmlns:a16="http://schemas.microsoft.com/office/drawing/2014/main" id="{D61A0E86-3D4A-F13A-71C3-52BC91DBE4BD}"/>
              </a:ext>
            </a:extLst>
          </p:cNvPr>
          <p:cNvSpPr>
            <a:spLocks noGrp="1"/>
          </p:cNvSpPr>
          <p:nvPr>
            <p:ph type="subTitle" idx="1"/>
          </p:nvPr>
        </p:nvSpPr>
        <p:spPr>
          <a:xfrm>
            <a:off x="1245049" y="1220075"/>
            <a:ext cx="7336243" cy="3478400"/>
          </a:xfrm>
        </p:spPr>
        <p:txBody>
          <a:bodyPr/>
          <a:lstStyle/>
          <a:p>
            <a:pPr>
              <a:buFont typeface="Arial" panose="020B0604020202020204" pitchFamily="34" charset="0"/>
              <a:buChar char="•"/>
            </a:pPr>
            <a:r>
              <a:rPr lang="en-US" b="1" dirty="0"/>
              <a:t>Capture different types of voices and sounds using an array of microphones.</a:t>
            </a:r>
          </a:p>
          <a:p>
            <a:pPr>
              <a:buFont typeface="Arial" panose="020B0604020202020204" pitchFamily="34" charset="0"/>
              <a:buChar char="•"/>
            </a:pPr>
            <a:endParaRPr lang="en-US" b="1" dirty="0"/>
          </a:p>
          <a:p>
            <a:pPr>
              <a:buFont typeface="Arial" panose="020B0604020202020204" pitchFamily="34" charset="0"/>
              <a:buChar char="•"/>
            </a:pPr>
            <a:r>
              <a:rPr lang="en-US" b="1" dirty="0"/>
              <a:t>Compare the obtained voice-clips with the prerecorded ones in the data base of the security system.</a:t>
            </a:r>
          </a:p>
          <a:p>
            <a:pPr>
              <a:buFont typeface="Arial" panose="020B0604020202020204" pitchFamily="34" charset="0"/>
              <a:buChar char="•"/>
            </a:pPr>
            <a:endParaRPr lang="en-US" b="1" dirty="0"/>
          </a:p>
          <a:p>
            <a:pPr>
              <a:buFont typeface="Arial" panose="020B0604020202020204" pitchFamily="34" charset="0"/>
              <a:buChar char="•"/>
            </a:pPr>
            <a:r>
              <a:rPr lang="en-US" b="1" dirty="0"/>
              <a:t>Prompt feedback to the owner of the in case of an anomaly from the recorded data is detected.</a:t>
            </a:r>
          </a:p>
          <a:p>
            <a:pPr>
              <a:buFont typeface="Arial" panose="020B0604020202020204" pitchFamily="34" charset="0"/>
              <a:buChar char="•"/>
            </a:pPr>
            <a:endParaRPr lang="en-US" b="1" dirty="0"/>
          </a:p>
          <a:p>
            <a:pPr>
              <a:buFont typeface="Arial" panose="020B0604020202020204" pitchFamily="34" charset="0"/>
              <a:buChar char="•"/>
            </a:pPr>
            <a:r>
              <a:rPr lang="en-US" b="1" dirty="0"/>
              <a:t>With each sound captured, the database is updated accordingly.</a:t>
            </a:r>
          </a:p>
          <a:p>
            <a:endParaRPr lang="en-US" dirty="0"/>
          </a:p>
          <a:p>
            <a:endParaRPr lang="en-US" dirty="0"/>
          </a:p>
        </p:txBody>
      </p:sp>
      <p:sp>
        <p:nvSpPr>
          <p:cNvPr id="3" name="Title 2">
            <a:extLst>
              <a:ext uri="{FF2B5EF4-FFF2-40B4-BE49-F238E27FC236}">
                <a16:creationId xmlns:a16="http://schemas.microsoft.com/office/drawing/2014/main" id="{48A3AFF6-026A-2919-6B20-532D35F9B9D3}"/>
              </a:ext>
            </a:extLst>
          </p:cNvPr>
          <p:cNvSpPr>
            <a:spLocks noGrp="1"/>
          </p:cNvSpPr>
          <p:nvPr>
            <p:ph type="title"/>
          </p:nvPr>
        </p:nvSpPr>
        <p:spPr/>
        <p:txBody>
          <a:bodyPr/>
          <a:lstStyle/>
          <a:p>
            <a:r>
              <a:rPr lang="en-US" dirty="0"/>
              <a:t>RESEARCH SOLUTION</a:t>
            </a:r>
          </a:p>
        </p:txBody>
      </p:sp>
      <p:pic>
        <p:nvPicPr>
          <p:cNvPr id="4" name="Picture 3">
            <a:extLst>
              <a:ext uri="{FF2B5EF4-FFF2-40B4-BE49-F238E27FC236}">
                <a16:creationId xmlns:a16="http://schemas.microsoft.com/office/drawing/2014/main" id="{5D442341-8677-F8AF-C821-D9A64C1DB107}"/>
              </a:ext>
            </a:extLst>
          </p:cNvPr>
          <p:cNvPicPr>
            <a:picLocks noChangeAspect="1"/>
          </p:cNvPicPr>
          <p:nvPr/>
        </p:nvPicPr>
        <p:blipFill>
          <a:blip r:embed="rId4"/>
          <a:stretch>
            <a:fillRect/>
          </a:stretch>
        </p:blipFill>
        <p:spPr>
          <a:xfrm>
            <a:off x="-20096" y="4778859"/>
            <a:ext cx="6907367" cy="445047"/>
          </a:xfrm>
          <a:prstGeom prst="rect">
            <a:avLst/>
          </a:prstGeom>
        </p:spPr>
      </p:pic>
    </p:spTree>
    <p:extLst>
      <p:ext uri="{BB962C8B-B14F-4D97-AF65-F5344CB8AC3E}">
        <p14:creationId xmlns:p14="http://schemas.microsoft.com/office/powerpoint/2010/main" val="37036507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14FD0-49C8-502F-4A35-D3AB561C169E}"/>
              </a:ext>
            </a:extLst>
          </p:cNvPr>
          <p:cNvSpPr>
            <a:spLocks noGrp="1"/>
          </p:cNvSpPr>
          <p:nvPr>
            <p:ph type="title"/>
          </p:nvPr>
        </p:nvSpPr>
        <p:spPr>
          <a:xfrm>
            <a:off x="576993" y="450847"/>
            <a:ext cx="4629300" cy="941400"/>
          </a:xfrm>
        </p:spPr>
        <p:txBody>
          <a:bodyPr/>
          <a:lstStyle/>
          <a:p>
            <a:r>
              <a:rPr lang="en-US" dirty="0"/>
              <a:t>METHODOLOGY</a:t>
            </a:r>
          </a:p>
        </p:txBody>
      </p:sp>
      <p:sp>
        <p:nvSpPr>
          <p:cNvPr id="8" name="Text Placeholder 7">
            <a:extLst>
              <a:ext uri="{FF2B5EF4-FFF2-40B4-BE49-F238E27FC236}">
                <a16:creationId xmlns:a16="http://schemas.microsoft.com/office/drawing/2014/main" id="{D725CE1A-59EE-57B2-CD21-584E86E6C51A}"/>
              </a:ext>
            </a:extLst>
          </p:cNvPr>
          <p:cNvSpPr>
            <a:spLocks noGrp="1"/>
          </p:cNvSpPr>
          <p:nvPr>
            <p:ph type="body" idx="1"/>
          </p:nvPr>
        </p:nvSpPr>
        <p:spPr>
          <a:xfrm>
            <a:off x="576993" y="1009475"/>
            <a:ext cx="7089081" cy="3541260"/>
          </a:xfrm>
        </p:spPr>
        <p:txBody>
          <a:bodyPr/>
          <a:lstStyle/>
          <a:p>
            <a:r>
              <a:rPr lang="en-US" b="1" dirty="0"/>
              <a:t>The First Step - Comprehensive literature review</a:t>
            </a:r>
          </a:p>
          <a:p>
            <a:endParaRPr lang="en-US" b="1" dirty="0"/>
          </a:p>
          <a:p>
            <a:r>
              <a:rPr lang="en-US" b="1" dirty="0"/>
              <a:t>The Second Step - Data Collection</a:t>
            </a:r>
            <a:r>
              <a:rPr lang="en-US" dirty="0"/>
              <a:t>(Utilizing information from recorded conversations, several anomalous voice types including violent or suspicious behavior, unlawful access)</a:t>
            </a:r>
          </a:p>
          <a:p>
            <a:endParaRPr lang="en-US" dirty="0"/>
          </a:p>
          <a:p>
            <a:r>
              <a:rPr lang="en-US" b="1" dirty="0"/>
              <a:t>The Third Step - The creation of a prototype sound detection system </a:t>
            </a:r>
            <a:r>
              <a:rPr lang="en-US" dirty="0"/>
              <a:t>(The prototype will be evaluated and improved)</a:t>
            </a:r>
          </a:p>
          <a:p>
            <a:pPr marL="1054100" lvl="2" indent="0">
              <a:buNone/>
            </a:pPr>
            <a:r>
              <a:rPr lang="en-US" sz="1200" dirty="0"/>
              <a:t>It was decided to use Python language to implement the logical part and this system will be implemented on a Raspberry Pi board</a:t>
            </a:r>
          </a:p>
          <a:p>
            <a:pPr marL="1054100" lvl="2" indent="0">
              <a:buNone/>
            </a:pPr>
            <a:endParaRPr lang="en-US" sz="1200" dirty="0"/>
          </a:p>
          <a:p>
            <a:r>
              <a:rPr lang="en-US" b="1" dirty="0"/>
              <a:t>The Fourth Step - The creation of protocols and instructions </a:t>
            </a:r>
          </a:p>
          <a:p>
            <a:endParaRPr lang="en-US" b="1" dirty="0"/>
          </a:p>
          <a:p>
            <a:r>
              <a:rPr lang="en-US" b="1" dirty="0"/>
              <a:t>The Fifth Step - Field testing</a:t>
            </a:r>
            <a:endParaRPr lang="en-US" dirty="0"/>
          </a:p>
        </p:txBody>
      </p:sp>
      <p:pic>
        <p:nvPicPr>
          <p:cNvPr id="3" name="Picture 2">
            <a:extLst>
              <a:ext uri="{FF2B5EF4-FFF2-40B4-BE49-F238E27FC236}">
                <a16:creationId xmlns:a16="http://schemas.microsoft.com/office/drawing/2014/main" id="{E3964114-B06F-9A75-B43A-774373CC1087}"/>
              </a:ext>
            </a:extLst>
          </p:cNvPr>
          <p:cNvPicPr>
            <a:picLocks noChangeAspect="1"/>
          </p:cNvPicPr>
          <p:nvPr/>
        </p:nvPicPr>
        <p:blipFill>
          <a:blip r:embed="rId2"/>
          <a:stretch>
            <a:fillRect/>
          </a:stretch>
        </p:blipFill>
        <p:spPr>
          <a:xfrm>
            <a:off x="521946" y="383785"/>
            <a:ext cx="2889754" cy="134124"/>
          </a:xfrm>
          <a:prstGeom prst="rect">
            <a:avLst/>
          </a:prstGeom>
        </p:spPr>
      </p:pic>
      <p:pic>
        <p:nvPicPr>
          <p:cNvPr id="6" name="Picture 5">
            <a:extLst>
              <a:ext uri="{FF2B5EF4-FFF2-40B4-BE49-F238E27FC236}">
                <a16:creationId xmlns:a16="http://schemas.microsoft.com/office/drawing/2014/main" id="{75DAD00F-C2B0-92A9-F585-82CB942A55BA}"/>
              </a:ext>
            </a:extLst>
          </p:cNvPr>
          <p:cNvPicPr>
            <a:picLocks noChangeAspect="1"/>
          </p:cNvPicPr>
          <p:nvPr/>
        </p:nvPicPr>
        <p:blipFill>
          <a:blip r:embed="rId3"/>
          <a:stretch>
            <a:fillRect/>
          </a:stretch>
        </p:blipFill>
        <p:spPr>
          <a:xfrm>
            <a:off x="0" y="4754905"/>
            <a:ext cx="6907367" cy="445047"/>
          </a:xfrm>
          <a:prstGeom prst="rect">
            <a:avLst/>
          </a:prstGeom>
        </p:spPr>
      </p:pic>
    </p:spTree>
    <p:extLst>
      <p:ext uri="{BB962C8B-B14F-4D97-AF65-F5344CB8AC3E}">
        <p14:creationId xmlns:p14="http://schemas.microsoft.com/office/powerpoint/2010/main" val="363012346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49FDE-E596-B4F0-B69C-1F78EB773341}"/>
              </a:ext>
            </a:extLst>
          </p:cNvPr>
          <p:cNvSpPr>
            <a:spLocks noGrp="1"/>
          </p:cNvSpPr>
          <p:nvPr>
            <p:ph type="title"/>
          </p:nvPr>
        </p:nvSpPr>
        <p:spPr>
          <a:xfrm>
            <a:off x="526517" y="388011"/>
            <a:ext cx="4629300" cy="941400"/>
          </a:xfrm>
        </p:spPr>
        <p:txBody>
          <a:bodyPr/>
          <a:lstStyle/>
          <a:p>
            <a:r>
              <a:rPr lang="en-US" dirty="0"/>
              <a:t>METHODOLOGY Cont.</a:t>
            </a:r>
          </a:p>
        </p:txBody>
      </p:sp>
      <p:pic>
        <p:nvPicPr>
          <p:cNvPr id="4" name="Picture 3">
            <a:extLst>
              <a:ext uri="{FF2B5EF4-FFF2-40B4-BE49-F238E27FC236}">
                <a16:creationId xmlns:a16="http://schemas.microsoft.com/office/drawing/2014/main" id="{8A0B70DF-5C7B-1F34-D55D-0167D050BD01}"/>
              </a:ext>
            </a:extLst>
          </p:cNvPr>
          <p:cNvPicPr>
            <a:picLocks noChangeAspect="1"/>
          </p:cNvPicPr>
          <p:nvPr/>
        </p:nvPicPr>
        <p:blipFill>
          <a:blip r:embed="rId2"/>
          <a:stretch>
            <a:fillRect/>
          </a:stretch>
        </p:blipFill>
        <p:spPr>
          <a:xfrm>
            <a:off x="464305" y="341045"/>
            <a:ext cx="2889754" cy="134124"/>
          </a:xfrm>
          <a:prstGeom prst="rect">
            <a:avLst/>
          </a:prstGeom>
        </p:spPr>
      </p:pic>
      <p:pic>
        <p:nvPicPr>
          <p:cNvPr id="7" name="Picture 6">
            <a:extLst>
              <a:ext uri="{FF2B5EF4-FFF2-40B4-BE49-F238E27FC236}">
                <a16:creationId xmlns:a16="http://schemas.microsoft.com/office/drawing/2014/main" id="{13EF3E9A-F984-3ABC-6571-F2C850EDEA7F}"/>
              </a:ext>
            </a:extLst>
          </p:cNvPr>
          <p:cNvPicPr>
            <a:picLocks noChangeAspect="1"/>
          </p:cNvPicPr>
          <p:nvPr/>
        </p:nvPicPr>
        <p:blipFill>
          <a:blip r:embed="rId3"/>
          <a:stretch>
            <a:fillRect/>
          </a:stretch>
        </p:blipFill>
        <p:spPr>
          <a:xfrm>
            <a:off x="-30144" y="4778170"/>
            <a:ext cx="6907367" cy="445047"/>
          </a:xfrm>
          <a:prstGeom prst="rect">
            <a:avLst/>
          </a:prstGeom>
        </p:spPr>
      </p:pic>
      <p:pic>
        <p:nvPicPr>
          <p:cNvPr id="3" name="Picture 2">
            <a:extLst>
              <a:ext uri="{FF2B5EF4-FFF2-40B4-BE49-F238E27FC236}">
                <a16:creationId xmlns:a16="http://schemas.microsoft.com/office/drawing/2014/main" id="{96CACD23-4E52-3BCC-D869-E478FC0B69D7}"/>
              </a:ext>
            </a:extLst>
          </p:cNvPr>
          <p:cNvPicPr>
            <a:picLocks noChangeAspect="1"/>
          </p:cNvPicPr>
          <p:nvPr/>
        </p:nvPicPr>
        <p:blipFill>
          <a:blip r:embed="rId4"/>
          <a:stretch>
            <a:fillRect/>
          </a:stretch>
        </p:blipFill>
        <p:spPr>
          <a:xfrm>
            <a:off x="1909182" y="922969"/>
            <a:ext cx="5058743" cy="3879486"/>
          </a:xfrm>
          <a:prstGeom prst="rect">
            <a:avLst/>
          </a:prstGeom>
        </p:spPr>
      </p:pic>
    </p:spTree>
    <p:extLst>
      <p:ext uri="{BB962C8B-B14F-4D97-AF65-F5344CB8AC3E}">
        <p14:creationId xmlns:p14="http://schemas.microsoft.com/office/powerpoint/2010/main" val="23664713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2FB11-8F80-C332-2677-F8C9FEE6F1A2}"/>
              </a:ext>
            </a:extLst>
          </p:cNvPr>
          <p:cNvSpPr>
            <a:spLocks noGrp="1"/>
          </p:cNvSpPr>
          <p:nvPr>
            <p:ph type="title"/>
          </p:nvPr>
        </p:nvSpPr>
        <p:spPr>
          <a:xfrm>
            <a:off x="5427590" y="1916554"/>
            <a:ext cx="2168967" cy="655196"/>
          </a:xfrm>
        </p:spPr>
        <p:txBody>
          <a:bodyPr/>
          <a:lstStyle/>
          <a:p>
            <a:r>
              <a:rPr lang="en-US" dirty="0"/>
              <a:t>Non-Functional</a:t>
            </a:r>
            <a:br>
              <a:rPr lang="en-US" dirty="0"/>
            </a:br>
            <a:endParaRPr lang="en-US" dirty="0"/>
          </a:p>
        </p:txBody>
      </p:sp>
      <p:sp>
        <p:nvSpPr>
          <p:cNvPr id="3" name="Subtitle 2">
            <a:extLst>
              <a:ext uri="{FF2B5EF4-FFF2-40B4-BE49-F238E27FC236}">
                <a16:creationId xmlns:a16="http://schemas.microsoft.com/office/drawing/2014/main" id="{73191641-190C-9920-BBFE-6634EDBEA3C8}"/>
              </a:ext>
            </a:extLst>
          </p:cNvPr>
          <p:cNvSpPr>
            <a:spLocks noGrp="1"/>
          </p:cNvSpPr>
          <p:nvPr>
            <p:ph type="subTitle" idx="1"/>
          </p:nvPr>
        </p:nvSpPr>
        <p:spPr>
          <a:xfrm>
            <a:off x="4900052" y="2371852"/>
            <a:ext cx="3224041" cy="1235100"/>
          </a:xfrm>
        </p:spPr>
        <p:txBody>
          <a:bodyPr/>
          <a:lstStyle/>
          <a:p>
            <a:r>
              <a:rPr lang="en-US" dirty="0"/>
              <a:t>Secure and Protect User Data</a:t>
            </a:r>
          </a:p>
          <a:p>
            <a:r>
              <a:rPr lang="en-US" dirty="0"/>
              <a:t>Reliable and Available</a:t>
            </a:r>
          </a:p>
          <a:p>
            <a:r>
              <a:rPr lang="en-US" dirty="0"/>
              <a:t>Scalable and Adaptable</a:t>
            </a:r>
          </a:p>
        </p:txBody>
      </p:sp>
      <p:sp>
        <p:nvSpPr>
          <p:cNvPr id="6" name="Title 5">
            <a:extLst>
              <a:ext uri="{FF2B5EF4-FFF2-40B4-BE49-F238E27FC236}">
                <a16:creationId xmlns:a16="http://schemas.microsoft.com/office/drawing/2014/main" id="{B081DEB3-B423-DB1C-13BC-BD1F898F5E2B}"/>
              </a:ext>
            </a:extLst>
          </p:cNvPr>
          <p:cNvSpPr>
            <a:spLocks noGrp="1"/>
          </p:cNvSpPr>
          <p:nvPr>
            <p:ph type="title" idx="4"/>
          </p:nvPr>
        </p:nvSpPr>
        <p:spPr>
          <a:xfrm>
            <a:off x="441595" y="792768"/>
            <a:ext cx="8448665" cy="941400"/>
          </a:xfrm>
        </p:spPr>
        <p:txBody>
          <a:bodyPr/>
          <a:lstStyle/>
          <a:p>
            <a:r>
              <a:rPr lang="en-US" dirty="0"/>
              <a:t>FUNCTIONAL &amp; NON-FUNCTIONAL REQUIREMENTS</a:t>
            </a:r>
          </a:p>
        </p:txBody>
      </p:sp>
      <p:sp>
        <p:nvSpPr>
          <p:cNvPr id="7" name="Title 6">
            <a:extLst>
              <a:ext uri="{FF2B5EF4-FFF2-40B4-BE49-F238E27FC236}">
                <a16:creationId xmlns:a16="http://schemas.microsoft.com/office/drawing/2014/main" id="{93D627D1-0665-3AC8-7379-ADFD2B641F53}"/>
              </a:ext>
            </a:extLst>
          </p:cNvPr>
          <p:cNvSpPr>
            <a:spLocks noGrp="1"/>
          </p:cNvSpPr>
          <p:nvPr>
            <p:ph type="title" idx="5"/>
          </p:nvPr>
        </p:nvSpPr>
        <p:spPr>
          <a:xfrm>
            <a:off x="1172373" y="1766088"/>
            <a:ext cx="2067000" cy="548400"/>
          </a:xfrm>
        </p:spPr>
        <p:txBody>
          <a:bodyPr/>
          <a:lstStyle/>
          <a:p>
            <a:r>
              <a:rPr lang="en-US" dirty="0"/>
              <a:t>Functional</a:t>
            </a:r>
          </a:p>
        </p:txBody>
      </p:sp>
      <p:sp>
        <p:nvSpPr>
          <p:cNvPr id="8" name="Subtitle 7">
            <a:extLst>
              <a:ext uri="{FF2B5EF4-FFF2-40B4-BE49-F238E27FC236}">
                <a16:creationId xmlns:a16="http://schemas.microsoft.com/office/drawing/2014/main" id="{28C780B9-DE8F-44F3-4AC3-5A2D51F88FA3}"/>
              </a:ext>
            </a:extLst>
          </p:cNvPr>
          <p:cNvSpPr>
            <a:spLocks noGrp="1"/>
          </p:cNvSpPr>
          <p:nvPr>
            <p:ph type="subTitle" idx="6"/>
          </p:nvPr>
        </p:nvSpPr>
        <p:spPr>
          <a:xfrm>
            <a:off x="367282" y="2371852"/>
            <a:ext cx="3677181" cy="1235100"/>
          </a:xfrm>
        </p:spPr>
        <p:txBody>
          <a:bodyPr/>
          <a:lstStyle/>
          <a:p>
            <a:r>
              <a:rPr lang="en-US" dirty="0"/>
              <a:t>Voice Detection</a:t>
            </a:r>
          </a:p>
          <a:p>
            <a:r>
              <a:rPr lang="en-US" dirty="0"/>
              <a:t>Anomaly Voice Detection</a:t>
            </a:r>
          </a:p>
          <a:p>
            <a:r>
              <a:rPr lang="en-US" dirty="0"/>
              <a:t> Record the Abnormal Voice Patterns</a:t>
            </a:r>
          </a:p>
          <a:p>
            <a:r>
              <a:rPr lang="en-US" dirty="0"/>
              <a:t>Computing Degree of Threat</a:t>
            </a:r>
          </a:p>
          <a:p>
            <a:r>
              <a:rPr lang="en-US" dirty="0"/>
              <a:t>Provide Real-time Alerts</a:t>
            </a:r>
          </a:p>
        </p:txBody>
      </p:sp>
      <p:pic>
        <p:nvPicPr>
          <p:cNvPr id="9" name="Picture 8">
            <a:extLst>
              <a:ext uri="{FF2B5EF4-FFF2-40B4-BE49-F238E27FC236}">
                <a16:creationId xmlns:a16="http://schemas.microsoft.com/office/drawing/2014/main" id="{94557648-65D8-3BD2-CAD7-66ED07CF5B48}"/>
              </a:ext>
            </a:extLst>
          </p:cNvPr>
          <p:cNvPicPr>
            <a:picLocks noChangeAspect="1"/>
          </p:cNvPicPr>
          <p:nvPr/>
        </p:nvPicPr>
        <p:blipFill>
          <a:blip r:embed="rId2"/>
          <a:stretch>
            <a:fillRect/>
          </a:stretch>
        </p:blipFill>
        <p:spPr>
          <a:xfrm>
            <a:off x="253740" y="703156"/>
            <a:ext cx="5672621" cy="263287"/>
          </a:xfrm>
          <a:prstGeom prst="rect">
            <a:avLst/>
          </a:prstGeom>
        </p:spPr>
      </p:pic>
      <p:pic>
        <p:nvPicPr>
          <p:cNvPr id="10" name="Picture 9">
            <a:extLst>
              <a:ext uri="{FF2B5EF4-FFF2-40B4-BE49-F238E27FC236}">
                <a16:creationId xmlns:a16="http://schemas.microsoft.com/office/drawing/2014/main" id="{E87ABA1D-D0A7-D0B9-054A-A9282C1EB84A}"/>
              </a:ext>
            </a:extLst>
          </p:cNvPr>
          <p:cNvPicPr>
            <a:picLocks noChangeAspect="1"/>
          </p:cNvPicPr>
          <p:nvPr/>
        </p:nvPicPr>
        <p:blipFill>
          <a:blip r:embed="rId3"/>
          <a:stretch>
            <a:fillRect/>
          </a:stretch>
        </p:blipFill>
        <p:spPr>
          <a:xfrm>
            <a:off x="0" y="4796187"/>
            <a:ext cx="6907367" cy="445047"/>
          </a:xfrm>
          <a:prstGeom prst="rect">
            <a:avLst/>
          </a:prstGeom>
        </p:spPr>
      </p:pic>
      <p:pic>
        <p:nvPicPr>
          <p:cNvPr id="11" name="Picture 10">
            <a:extLst>
              <a:ext uri="{FF2B5EF4-FFF2-40B4-BE49-F238E27FC236}">
                <a16:creationId xmlns:a16="http://schemas.microsoft.com/office/drawing/2014/main" id="{148ADBEA-1B37-D44B-ACD9-5E82316FBB58}"/>
              </a:ext>
            </a:extLst>
          </p:cNvPr>
          <p:cNvPicPr>
            <a:picLocks noChangeAspect="1"/>
          </p:cNvPicPr>
          <p:nvPr/>
        </p:nvPicPr>
        <p:blipFill>
          <a:blip r:embed="rId4"/>
          <a:stretch>
            <a:fillRect/>
          </a:stretch>
        </p:blipFill>
        <p:spPr>
          <a:xfrm rot="5400000">
            <a:off x="3340653" y="2661155"/>
            <a:ext cx="2382303" cy="268247"/>
          </a:xfrm>
          <a:prstGeom prst="rect">
            <a:avLst/>
          </a:prstGeom>
        </p:spPr>
      </p:pic>
    </p:spTree>
    <p:extLst>
      <p:ext uri="{BB962C8B-B14F-4D97-AF65-F5344CB8AC3E}">
        <p14:creationId xmlns:p14="http://schemas.microsoft.com/office/powerpoint/2010/main" val="33283500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93C0A-07F1-BF89-39C2-EC046ABBC3A5}"/>
              </a:ext>
            </a:extLst>
          </p:cNvPr>
          <p:cNvSpPr>
            <a:spLocks noGrp="1"/>
          </p:cNvSpPr>
          <p:nvPr>
            <p:ph type="title"/>
          </p:nvPr>
        </p:nvSpPr>
        <p:spPr>
          <a:xfrm>
            <a:off x="460034" y="351889"/>
            <a:ext cx="5483565" cy="941400"/>
          </a:xfrm>
        </p:spPr>
        <p:txBody>
          <a:bodyPr/>
          <a:lstStyle/>
          <a:p>
            <a:r>
              <a:rPr lang="en-US" dirty="0"/>
              <a:t>TECHNOLOGIES TO BE USED</a:t>
            </a:r>
          </a:p>
        </p:txBody>
      </p:sp>
      <p:sp>
        <p:nvSpPr>
          <p:cNvPr id="6" name="Text Placeholder 5">
            <a:extLst>
              <a:ext uri="{FF2B5EF4-FFF2-40B4-BE49-F238E27FC236}">
                <a16:creationId xmlns:a16="http://schemas.microsoft.com/office/drawing/2014/main" id="{4AEA2F62-A338-9093-8D2F-0DCB8C4540B9}"/>
              </a:ext>
            </a:extLst>
          </p:cNvPr>
          <p:cNvSpPr>
            <a:spLocks noGrp="1"/>
          </p:cNvSpPr>
          <p:nvPr>
            <p:ph type="body" idx="1"/>
          </p:nvPr>
        </p:nvSpPr>
        <p:spPr>
          <a:xfrm>
            <a:off x="197650" y="950390"/>
            <a:ext cx="4946400" cy="1897631"/>
          </a:xfrm>
        </p:spPr>
        <p:txBody>
          <a:bodyPr/>
          <a:lstStyle/>
          <a:p>
            <a:endParaRPr lang="en-US" dirty="0"/>
          </a:p>
          <a:p>
            <a:pPr marL="139700" indent="0">
              <a:buNone/>
            </a:pPr>
            <a:r>
              <a:rPr lang="en-US" sz="1600" b="1" dirty="0">
                <a:solidFill>
                  <a:schemeClr val="tx2">
                    <a:lumMod val="75000"/>
                  </a:schemeClr>
                </a:solidFill>
              </a:rPr>
              <a:t>Software Requirements</a:t>
            </a:r>
          </a:p>
          <a:p>
            <a:pPr marL="139700" indent="0">
              <a:buNone/>
            </a:pPr>
            <a:endParaRPr lang="en-US" sz="1600" b="1" dirty="0">
              <a:solidFill>
                <a:schemeClr val="tx2">
                  <a:lumMod val="75000"/>
                </a:schemeClr>
              </a:solidFill>
            </a:endParaRPr>
          </a:p>
          <a:p>
            <a:r>
              <a:rPr lang="en-US" dirty="0"/>
              <a:t>Programming Language - </a:t>
            </a:r>
            <a:r>
              <a:rPr lang="en-US" b="1" dirty="0"/>
              <a:t>Python</a:t>
            </a:r>
            <a:endParaRPr lang="en-US" dirty="0"/>
          </a:p>
          <a:p>
            <a:r>
              <a:rPr lang="en-US" dirty="0"/>
              <a:t>Framework - </a:t>
            </a:r>
            <a:r>
              <a:rPr lang="en-US" b="1" dirty="0" err="1"/>
              <a:t>PyTorch</a:t>
            </a:r>
            <a:endParaRPr lang="en-US" b="1" dirty="0"/>
          </a:p>
          <a:p>
            <a:r>
              <a:rPr lang="en-US" dirty="0"/>
              <a:t>Communication Library - </a:t>
            </a:r>
            <a:r>
              <a:rPr lang="en-US" b="1" dirty="0"/>
              <a:t>Twilio</a:t>
            </a:r>
          </a:p>
          <a:p>
            <a:r>
              <a:rPr lang="en-US" dirty="0"/>
              <a:t>Cloud service for storing data - </a:t>
            </a:r>
            <a:r>
              <a:rPr lang="en-US" b="1" dirty="0"/>
              <a:t>Microsoft Azure</a:t>
            </a:r>
          </a:p>
          <a:p>
            <a:endParaRPr lang="en-US" dirty="0"/>
          </a:p>
        </p:txBody>
      </p:sp>
      <p:pic>
        <p:nvPicPr>
          <p:cNvPr id="3" name="Picture 2">
            <a:extLst>
              <a:ext uri="{FF2B5EF4-FFF2-40B4-BE49-F238E27FC236}">
                <a16:creationId xmlns:a16="http://schemas.microsoft.com/office/drawing/2014/main" id="{6DA30DA1-B657-92B7-D2C1-4E9FE2739CC6}"/>
              </a:ext>
            </a:extLst>
          </p:cNvPr>
          <p:cNvPicPr>
            <a:picLocks noChangeAspect="1"/>
          </p:cNvPicPr>
          <p:nvPr/>
        </p:nvPicPr>
        <p:blipFill>
          <a:blip r:embed="rId2"/>
          <a:stretch>
            <a:fillRect/>
          </a:stretch>
        </p:blipFill>
        <p:spPr>
          <a:xfrm>
            <a:off x="460035" y="342799"/>
            <a:ext cx="2889754" cy="134124"/>
          </a:xfrm>
          <a:prstGeom prst="rect">
            <a:avLst/>
          </a:prstGeom>
        </p:spPr>
      </p:pic>
      <p:pic>
        <p:nvPicPr>
          <p:cNvPr id="4" name="Picture 3">
            <a:extLst>
              <a:ext uri="{FF2B5EF4-FFF2-40B4-BE49-F238E27FC236}">
                <a16:creationId xmlns:a16="http://schemas.microsoft.com/office/drawing/2014/main" id="{88FDE074-6331-A80A-9BD7-39837EB38CD4}"/>
              </a:ext>
            </a:extLst>
          </p:cNvPr>
          <p:cNvPicPr>
            <a:picLocks noChangeAspect="1"/>
          </p:cNvPicPr>
          <p:nvPr/>
        </p:nvPicPr>
        <p:blipFill>
          <a:blip r:embed="rId3"/>
          <a:stretch>
            <a:fillRect/>
          </a:stretch>
        </p:blipFill>
        <p:spPr>
          <a:xfrm>
            <a:off x="6380228" y="1637123"/>
            <a:ext cx="1239817" cy="1239817"/>
          </a:xfrm>
          <a:prstGeom prst="rect">
            <a:avLst/>
          </a:prstGeom>
        </p:spPr>
      </p:pic>
      <p:pic>
        <p:nvPicPr>
          <p:cNvPr id="5" name="Picture 4">
            <a:extLst>
              <a:ext uri="{FF2B5EF4-FFF2-40B4-BE49-F238E27FC236}">
                <a16:creationId xmlns:a16="http://schemas.microsoft.com/office/drawing/2014/main" id="{BA6D91F6-04AE-0B3E-EEDB-F95B64FEBAE2}"/>
              </a:ext>
            </a:extLst>
          </p:cNvPr>
          <p:cNvPicPr>
            <a:picLocks noChangeAspect="1"/>
          </p:cNvPicPr>
          <p:nvPr/>
        </p:nvPicPr>
        <p:blipFill>
          <a:blip r:embed="rId4"/>
          <a:stretch>
            <a:fillRect/>
          </a:stretch>
        </p:blipFill>
        <p:spPr>
          <a:xfrm>
            <a:off x="7750264" y="1815202"/>
            <a:ext cx="1355651" cy="1084520"/>
          </a:xfrm>
          <a:prstGeom prst="rect">
            <a:avLst/>
          </a:prstGeom>
        </p:spPr>
      </p:pic>
      <p:pic>
        <p:nvPicPr>
          <p:cNvPr id="8" name="Picture 7">
            <a:extLst>
              <a:ext uri="{FF2B5EF4-FFF2-40B4-BE49-F238E27FC236}">
                <a16:creationId xmlns:a16="http://schemas.microsoft.com/office/drawing/2014/main" id="{68928096-479D-C9FD-4CA2-2296AC9B6AC2}"/>
              </a:ext>
            </a:extLst>
          </p:cNvPr>
          <p:cNvPicPr>
            <a:picLocks noChangeAspect="1"/>
          </p:cNvPicPr>
          <p:nvPr/>
        </p:nvPicPr>
        <p:blipFill>
          <a:blip r:embed="rId5"/>
          <a:stretch>
            <a:fillRect/>
          </a:stretch>
        </p:blipFill>
        <p:spPr>
          <a:xfrm>
            <a:off x="5607589" y="409861"/>
            <a:ext cx="1392548" cy="1389135"/>
          </a:xfrm>
          <a:prstGeom prst="rect">
            <a:avLst/>
          </a:prstGeom>
        </p:spPr>
      </p:pic>
      <p:pic>
        <p:nvPicPr>
          <p:cNvPr id="9" name="Picture 8">
            <a:extLst>
              <a:ext uri="{FF2B5EF4-FFF2-40B4-BE49-F238E27FC236}">
                <a16:creationId xmlns:a16="http://schemas.microsoft.com/office/drawing/2014/main" id="{1A071145-50A6-BF58-4485-C8417BA4BC21}"/>
              </a:ext>
            </a:extLst>
          </p:cNvPr>
          <p:cNvPicPr>
            <a:picLocks noChangeAspect="1"/>
          </p:cNvPicPr>
          <p:nvPr/>
        </p:nvPicPr>
        <p:blipFill>
          <a:blip r:embed="rId6"/>
          <a:stretch>
            <a:fillRect/>
          </a:stretch>
        </p:blipFill>
        <p:spPr>
          <a:xfrm>
            <a:off x="7103412" y="541427"/>
            <a:ext cx="1192777" cy="1002364"/>
          </a:xfrm>
          <a:prstGeom prst="rect">
            <a:avLst/>
          </a:prstGeom>
        </p:spPr>
      </p:pic>
      <p:pic>
        <p:nvPicPr>
          <p:cNvPr id="10" name="Picture 9">
            <a:extLst>
              <a:ext uri="{FF2B5EF4-FFF2-40B4-BE49-F238E27FC236}">
                <a16:creationId xmlns:a16="http://schemas.microsoft.com/office/drawing/2014/main" id="{35DE16E8-063B-BCC9-E736-C65E1707D250}"/>
              </a:ext>
            </a:extLst>
          </p:cNvPr>
          <p:cNvPicPr>
            <a:picLocks noChangeAspect="1"/>
          </p:cNvPicPr>
          <p:nvPr/>
        </p:nvPicPr>
        <p:blipFill>
          <a:blip r:embed="rId7"/>
          <a:stretch>
            <a:fillRect/>
          </a:stretch>
        </p:blipFill>
        <p:spPr>
          <a:xfrm>
            <a:off x="0" y="4800701"/>
            <a:ext cx="6907367" cy="445047"/>
          </a:xfrm>
          <a:prstGeom prst="rect">
            <a:avLst/>
          </a:prstGeom>
        </p:spPr>
      </p:pic>
      <p:sp>
        <p:nvSpPr>
          <p:cNvPr id="7" name="Text Placeholder 5">
            <a:extLst>
              <a:ext uri="{FF2B5EF4-FFF2-40B4-BE49-F238E27FC236}">
                <a16:creationId xmlns:a16="http://schemas.microsoft.com/office/drawing/2014/main" id="{A3B6797E-49D3-5B83-14B7-7196562895F1}"/>
              </a:ext>
            </a:extLst>
          </p:cNvPr>
          <p:cNvSpPr txBox="1">
            <a:spLocks/>
          </p:cNvSpPr>
          <p:nvPr/>
        </p:nvSpPr>
        <p:spPr>
          <a:xfrm>
            <a:off x="3349789" y="3007003"/>
            <a:ext cx="4946400" cy="16864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endParaRPr lang="en-US" dirty="0"/>
          </a:p>
          <a:p>
            <a:pPr marL="139700" indent="0">
              <a:buFont typeface="Montserrat"/>
              <a:buNone/>
            </a:pPr>
            <a:r>
              <a:rPr lang="en-US" sz="1600" b="1" dirty="0">
                <a:solidFill>
                  <a:schemeClr val="tx2">
                    <a:lumMod val="75000"/>
                  </a:schemeClr>
                </a:solidFill>
              </a:rPr>
              <a:t>Hardware Requirements</a:t>
            </a:r>
          </a:p>
          <a:p>
            <a:pPr marL="139700" indent="0">
              <a:buFont typeface="Montserrat"/>
              <a:buNone/>
            </a:pPr>
            <a:endParaRPr lang="en-US" sz="1600" b="1" dirty="0">
              <a:solidFill>
                <a:schemeClr val="tx2">
                  <a:lumMod val="75000"/>
                </a:schemeClr>
              </a:solidFill>
            </a:endParaRPr>
          </a:p>
          <a:p>
            <a:r>
              <a:rPr lang="en-US" dirty="0"/>
              <a:t>Raspberry PI </a:t>
            </a:r>
          </a:p>
          <a:p>
            <a:r>
              <a:rPr lang="en-US" dirty="0"/>
              <a:t>Microphone Array</a:t>
            </a:r>
            <a:endParaRPr lang="en-US" b="1" dirty="0"/>
          </a:p>
          <a:p>
            <a:r>
              <a:rPr lang="en-US" dirty="0"/>
              <a:t>Network Devices</a:t>
            </a:r>
            <a:endParaRPr lang="en-US" b="1" dirty="0"/>
          </a:p>
          <a:p>
            <a:endParaRPr lang="en-US" dirty="0"/>
          </a:p>
        </p:txBody>
      </p:sp>
      <p:pic>
        <p:nvPicPr>
          <p:cNvPr id="12" name="Picture 11" descr="A picture containing text, electronics, circuit&#10;&#10;Description automatically generated">
            <a:extLst>
              <a:ext uri="{FF2B5EF4-FFF2-40B4-BE49-F238E27FC236}">
                <a16:creationId xmlns:a16="http://schemas.microsoft.com/office/drawing/2014/main" id="{CDAD4CF2-E7EA-390E-C045-F722D9E8E80E}"/>
              </a:ext>
            </a:extLst>
          </p:cNvPr>
          <p:cNvPicPr>
            <a:picLocks noChangeAspect="1"/>
          </p:cNvPicPr>
          <p:nvPr/>
        </p:nvPicPr>
        <p:blipFill>
          <a:blip r:embed="rId8">
            <a:extLst>
              <a:ext uri="{837473B0-CC2E-450A-ABE3-18F120FF3D39}">
                <a1611:picAttrSrcUrl xmlns:a1611="http://schemas.microsoft.com/office/drawing/2016/11/main" xmlns="" r:id="rId9"/>
              </a:ext>
            </a:extLst>
          </a:blip>
          <a:stretch>
            <a:fillRect/>
          </a:stretch>
        </p:blipFill>
        <p:spPr>
          <a:xfrm>
            <a:off x="410636" y="2923569"/>
            <a:ext cx="1494276" cy="900791"/>
          </a:xfrm>
          <a:prstGeom prst="rect">
            <a:avLst/>
          </a:prstGeom>
        </p:spPr>
      </p:pic>
      <p:pic>
        <p:nvPicPr>
          <p:cNvPr id="15" name="Picture 14" descr="A close-up of a computer chip&#10;&#10;Description automatically generated with low confidence">
            <a:extLst>
              <a:ext uri="{FF2B5EF4-FFF2-40B4-BE49-F238E27FC236}">
                <a16:creationId xmlns:a16="http://schemas.microsoft.com/office/drawing/2014/main" id="{CC1DEC30-294D-CA99-9FAA-3B4C1512A41F}"/>
              </a:ext>
            </a:extLst>
          </p:cNvPr>
          <p:cNvPicPr>
            <a:picLocks noChangeAspect="1"/>
          </p:cNvPicPr>
          <p:nvPr/>
        </p:nvPicPr>
        <p:blipFill>
          <a:blip r:embed="rId10">
            <a:extLst>
              <a:ext uri="{837473B0-CC2E-450A-ABE3-18F120FF3D39}">
                <a1611:picAttrSrcUrl xmlns:a1611="http://schemas.microsoft.com/office/drawing/2016/11/main" xmlns="" r:id="rId11"/>
              </a:ext>
            </a:extLst>
          </a:blip>
          <a:stretch>
            <a:fillRect/>
          </a:stretch>
        </p:blipFill>
        <p:spPr>
          <a:xfrm rot="10800000" flipV="1">
            <a:off x="1846165" y="3941844"/>
            <a:ext cx="1355651" cy="741372"/>
          </a:xfrm>
          <a:prstGeom prst="rect">
            <a:avLst/>
          </a:prstGeom>
        </p:spPr>
      </p:pic>
    </p:spTree>
    <p:extLst>
      <p:ext uri="{BB962C8B-B14F-4D97-AF65-F5344CB8AC3E}">
        <p14:creationId xmlns:p14="http://schemas.microsoft.com/office/powerpoint/2010/main" val="17434215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0"/>
          <p:cNvSpPr txBox="1">
            <a:spLocks noGrp="1"/>
          </p:cNvSpPr>
          <p:nvPr>
            <p:ph type="title" idx="6"/>
          </p:nvPr>
        </p:nvSpPr>
        <p:spPr>
          <a:xfrm>
            <a:off x="1161334" y="1397176"/>
            <a:ext cx="1014266" cy="54839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183" name="Google Shape;183;p40"/>
          <p:cNvSpPr txBox="1">
            <a:spLocks noGrp="1"/>
          </p:cNvSpPr>
          <p:nvPr>
            <p:ph type="title" idx="4"/>
          </p:nvPr>
        </p:nvSpPr>
        <p:spPr>
          <a:xfrm>
            <a:off x="68094" y="3628161"/>
            <a:ext cx="2967323" cy="538419"/>
          </a:xfrm>
          <a:prstGeom prst="rect">
            <a:avLst/>
          </a:prstGeom>
        </p:spPr>
        <p:txBody>
          <a:bodyPr spcFirstLastPara="1" wrap="square" lIns="91425" tIns="91425" rIns="91425" bIns="91425" anchor="b" anchorCtr="0">
            <a:noAutofit/>
          </a:bodyPr>
          <a:lstStyle/>
          <a:p>
            <a:pPr lvl="0"/>
            <a:r>
              <a:rPr lang="en-US" sz="1400" dirty="0"/>
              <a:t/>
            </a:r>
            <a:br>
              <a:rPr lang="en-US" sz="1400" dirty="0"/>
            </a:br>
            <a:r>
              <a:rPr lang="en-US" sz="1050" dirty="0">
                <a:solidFill>
                  <a:schemeClr val="accent1">
                    <a:lumMod val="75000"/>
                  </a:schemeClr>
                </a:solidFill>
              </a:rPr>
              <a:t>Leader</a:t>
            </a:r>
            <a:r>
              <a:rPr lang="en-US" sz="1400" dirty="0"/>
              <a:t/>
            </a:r>
            <a:br>
              <a:rPr lang="en-US" sz="1400" dirty="0"/>
            </a:br>
            <a:r>
              <a:rPr lang="en-US" sz="1400" dirty="0"/>
              <a:t>Sunil </a:t>
            </a:r>
            <a:r>
              <a:rPr lang="en-US" sz="1400" dirty="0" err="1"/>
              <a:t>Gunasinghage</a:t>
            </a:r>
            <a:r>
              <a:rPr lang="en-US" sz="1400" dirty="0"/>
              <a:t> R.W</a:t>
            </a:r>
            <a:endParaRPr sz="1400" dirty="0"/>
          </a:p>
        </p:txBody>
      </p:sp>
      <p:sp>
        <p:nvSpPr>
          <p:cNvPr id="184" name="Google Shape;184;p40"/>
          <p:cNvSpPr txBox="1">
            <a:spLocks noGrp="1"/>
          </p:cNvSpPr>
          <p:nvPr>
            <p:ph type="subTitle" idx="5"/>
          </p:nvPr>
        </p:nvSpPr>
        <p:spPr>
          <a:xfrm>
            <a:off x="743841" y="4173481"/>
            <a:ext cx="1849252" cy="387470"/>
          </a:xfrm>
          <a:prstGeom prst="rect">
            <a:avLst/>
          </a:prstGeom>
        </p:spPr>
        <p:txBody>
          <a:bodyPr spcFirstLastPara="1" wrap="square" lIns="91425" tIns="91425" rIns="91425" bIns="91425" anchor="t" anchorCtr="0">
            <a:noAutofit/>
          </a:bodyPr>
          <a:lstStyle/>
          <a:p>
            <a:pPr marL="0" lvl="0" indent="0"/>
            <a:r>
              <a:rPr lang="en-US" b="1" dirty="0"/>
              <a:t>IT20212704</a:t>
            </a:r>
            <a:endParaRPr b="1" dirty="0"/>
          </a:p>
        </p:txBody>
      </p:sp>
      <p:sp>
        <p:nvSpPr>
          <p:cNvPr id="185" name="Google Shape;185;p40"/>
          <p:cNvSpPr txBox="1">
            <a:spLocks noGrp="1"/>
          </p:cNvSpPr>
          <p:nvPr>
            <p:ph type="title" idx="7"/>
          </p:nvPr>
        </p:nvSpPr>
        <p:spPr>
          <a:xfrm>
            <a:off x="11826" y="664104"/>
            <a:ext cx="4560174" cy="755753"/>
          </a:xfrm>
          <a:prstGeom prst="rect">
            <a:avLst/>
          </a:prstGeom>
        </p:spPr>
        <p:txBody>
          <a:bodyPr spcFirstLastPara="1" wrap="square" lIns="91425" tIns="91425" rIns="91425" bIns="91425" anchor="b" anchorCtr="0">
            <a:noAutofit/>
          </a:bodyPr>
          <a:lstStyle/>
          <a:p>
            <a:pPr lvl="0"/>
            <a:r>
              <a:rPr lang="en-US" b="1" dirty="0">
                <a:latin typeface="Times New Roman" panose="02020603050405020304" pitchFamily="18" charset="0"/>
                <a:cs typeface="Times New Roman" panose="02020603050405020304" pitchFamily="18" charset="0"/>
              </a:rPr>
              <a:t>MEET THE TEAM</a:t>
            </a:r>
            <a:endParaRPr lang="en-US" dirty="0"/>
          </a:p>
        </p:txBody>
      </p:sp>
      <p:cxnSp>
        <p:nvCxnSpPr>
          <p:cNvPr id="187" name="Google Shape;187;p40"/>
          <p:cNvCxnSpPr/>
          <p:nvPr/>
        </p:nvCxnSpPr>
        <p:spPr>
          <a:xfrm>
            <a:off x="1469867" y="1846716"/>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8" name="Google Shape;188;p40"/>
          <p:cNvCxnSpPr>
            <a:cxnSpLocks/>
          </p:cNvCxnSpPr>
          <p:nvPr/>
        </p:nvCxnSpPr>
        <p:spPr>
          <a:xfrm>
            <a:off x="3738920" y="1814784"/>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4" name="Google Shape;178;p40">
            <a:extLst>
              <a:ext uri="{FF2B5EF4-FFF2-40B4-BE49-F238E27FC236}">
                <a16:creationId xmlns:a16="http://schemas.microsoft.com/office/drawing/2014/main" id="{F33A7C24-29DA-413D-920E-5D0592E2D7DF}"/>
              </a:ext>
            </a:extLst>
          </p:cNvPr>
          <p:cNvSpPr txBox="1">
            <a:spLocks/>
          </p:cNvSpPr>
          <p:nvPr/>
        </p:nvSpPr>
        <p:spPr>
          <a:xfrm>
            <a:off x="3430387" y="1369098"/>
            <a:ext cx="1014266" cy="54839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Montserrat ExtraBold"/>
              <a:buNone/>
              <a:defRPr sz="3600" b="0" i="0" u="none" strike="noStrike" cap="none">
                <a:solidFill>
                  <a:schemeClr val="lt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2pPr>
            <a:lvl3pPr marR="0" lvl="2"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3pPr>
            <a:lvl4pPr marR="0" lvl="3"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4pPr>
            <a:lvl5pPr marR="0" lvl="4"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5pPr>
            <a:lvl6pPr marR="0" lvl="5"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6pPr>
            <a:lvl7pPr marR="0" lvl="6"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7pPr>
            <a:lvl8pPr marR="0" lvl="7"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8pPr>
            <a:lvl9pPr marR="0" lvl="8"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9pPr>
          </a:lstStyle>
          <a:p>
            <a:r>
              <a:rPr lang="en" dirty="0"/>
              <a:t>02</a:t>
            </a:r>
          </a:p>
        </p:txBody>
      </p:sp>
      <p:sp>
        <p:nvSpPr>
          <p:cNvPr id="25" name="Google Shape;178;p40">
            <a:extLst>
              <a:ext uri="{FF2B5EF4-FFF2-40B4-BE49-F238E27FC236}">
                <a16:creationId xmlns:a16="http://schemas.microsoft.com/office/drawing/2014/main" id="{1BF18F04-8CF1-46AC-B66D-FC0E0FBEC4F3}"/>
              </a:ext>
            </a:extLst>
          </p:cNvPr>
          <p:cNvSpPr txBox="1">
            <a:spLocks/>
          </p:cNvSpPr>
          <p:nvPr/>
        </p:nvSpPr>
        <p:spPr>
          <a:xfrm>
            <a:off x="5330145" y="1369098"/>
            <a:ext cx="1014266" cy="54839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Montserrat ExtraBold"/>
              <a:buNone/>
              <a:defRPr sz="3600" b="0" i="0" u="none" strike="noStrike" cap="none">
                <a:solidFill>
                  <a:schemeClr val="lt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2pPr>
            <a:lvl3pPr marR="0" lvl="2"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3pPr>
            <a:lvl4pPr marR="0" lvl="3"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4pPr>
            <a:lvl5pPr marR="0" lvl="4"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5pPr>
            <a:lvl6pPr marR="0" lvl="5"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6pPr>
            <a:lvl7pPr marR="0" lvl="6"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7pPr>
            <a:lvl8pPr marR="0" lvl="7"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8pPr>
            <a:lvl9pPr marR="0" lvl="8"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9pPr>
          </a:lstStyle>
          <a:p>
            <a:r>
              <a:rPr lang="en" dirty="0"/>
              <a:t>03</a:t>
            </a:r>
          </a:p>
        </p:txBody>
      </p:sp>
      <p:sp>
        <p:nvSpPr>
          <p:cNvPr id="26" name="Google Shape;178;p40">
            <a:extLst>
              <a:ext uri="{FF2B5EF4-FFF2-40B4-BE49-F238E27FC236}">
                <a16:creationId xmlns:a16="http://schemas.microsoft.com/office/drawing/2014/main" id="{C898A387-8F33-431D-9D79-CBB150404B4F}"/>
              </a:ext>
            </a:extLst>
          </p:cNvPr>
          <p:cNvSpPr txBox="1">
            <a:spLocks/>
          </p:cNvSpPr>
          <p:nvPr/>
        </p:nvSpPr>
        <p:spPr>
          <a:xfrm>
            <a:off x="7262948" y="1354103"/>
            <a:ext cx="1014266" cy="54839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Montserrat ExtraBold"/>
              <a:buNone/>
              <a:defRPr sz="3600" b="0" i="0" u="none" strike="noStrike" cap="none">
                <a:solidFill>
                  <a:schemeClr val="lt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2pPr>
            <a:lvl3pPr marR="0" lvl="2"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3pPr>
            <a:lvl4pPr marR="0" lvl="3"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4pPr>
            <a:lvl5pPr marR="0" lvl="4"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5pPr>
            <a:lvl6pPr marR="0" lvl="5"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6pPr>
            <a:lvl7pPr marR="0" lvl="6"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7pPr>
            <a:lvl8pPr marR="0" lvl="7"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8pPr>
            <a:lvl9pPr marR="0" lvl="8"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9pPr>
          </a:lstStyle>
          <a:p>
            <a:r>
              <a:rPr lang="en" dirty="0"/>
              <a:t>04</a:t>
            </a:r>
          </a:p>
        </p:txBody>
      </p:sp>
      <p:cxnSp>
        <p:nvCxnSpPr>
          <p:cNvPr id="29" name="Google Shape;188;p40">
            <a:extLst>
              <a:ext uri="{FF2B5EF4-FFF2-40B4-BE49-F238E27FC236}">
                <a16:creationId xmlns:a16="http://schemas.microsoft.com/office/drawing/2014/main" id="{92F148D2-ED42-455F-BC1A-B82E245157FD}"/>
              </a:ext>
            </a:extLst>
          </p:cNvPr>
          <p:cNvCxnSpPr>
            <a:cxnSpLocks/>
          </p:cNvCxnSpPr>
          <p:nvPr/>
        </p:nvCxnSpPr>
        <p:spPr>
          <a:xfrm>
            <a:off x="5638678" y="1814784"/>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30" name="Google Shape;188;p40">
            <a:extLst>
              <a:ext uri="{FF2B5EF4-FFF2-40B4-BE49-F238E27FC236}">
                <a16:creationId xmlns:a16="http://schemas.microsoft.com/office/drawing/2014/main" id="{66D5430E-65E8-4FB5-8E9F-EC0322DFDF0A}"/>
              </a:ext>
            </a:extLst>
          </p:cNvPr>
          <p:cNvCxnSpPr>
            <a:cxnSpLocks/>
          </p:cNvCxnSpPr>
          <p:nvPr/>
        </p:nvCxnSpPr>
        <p:spPr>
          <a:xfrm>
            <a:off x="7603380" y="1809093"/>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3" name="Google Shape;183;p40">
            <a:extLst>
              <a:ext uri="{FF2B5EF4-FFF2-40B4-BE49-F238E27FC236}">
                <a16:creationId xmlns:a16="http://schemas.microsoft.com/office/drawing/2014/main" id="{6FEAFF98-FA4F-4D80-A560-8C5692EBFC2C}"/>
              </a:ext>
            </a:extLst>
          </p:cNvPr>
          <p:cNvSpPr txBox="1">
            <a:spLocks/>
          </p:cNvSpPr>
          <p:nvPr/>
        </p:nvSpPr>
        <p:spPr>
          <a:xfrm>
            <a:off x="3087507" y="3624443"/>
            <a:ext cx="1599061" cy="53841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US" sz="1400" dirty="0"/>
              <a:t>M.M.S. Silva</a:t>
            </a:r>
          </a:p>
        </p:txBody>
      </p:sp>
      <p:sp>
        <p:nvSpPr>
          <p:cNvPr id="34" name="Google Shape;183;p40">
            <a:extLst>
              <a:ext uri="{FF2B5EF4-FFF2-40B4-BE49-F238E27FC236}">
                <a16:creationId xmlns:a16="http://schemas.microsoft.com/office/drawing/2014/main" id="{3F99D100-792B-4D1D-8CBF-4F20295991C1}"/>
              </a:ext>
            </a:extLst>
          </p:cNvPr>
          <p:cNvSpPr txBox="1">
            <a:spLocks/>
          </p:cNvSpPr>
          <p:nvPr/>
        </p:nvSpPr>
        <p:spPr>
          <a:xfrm>
            <a:off x="4849107" y="3624445"/>
            <a:ext cx="1976342" cy="53841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US" sz="1400" dirty="0"/>
              <a:t>J.S.P.A Ekanayake</a:t>
            </a:r>
          </a:p>
        </p:txBody>
      </p:sp>
      <p:sp>
        <p:nvSpPr>
          <p:cNvPr id="35" name="Google Shape;183;p40">
            <a:extLst>
              <a:ext uri="{FF2B5EF4-FFF2-40B4-BE49-F238E27FC236}">
                <a16:creationId xmlns:a16="http://schemas.microsoft.com/office/drawing/2014/main" id="{3518EE3A-5004-4312-AB11-BEABEE46C1C7}"/>
              </a:ext>
            </a:extLst>
          </p:cNvPr>
          <p:cNvSpPr txBox="1">
            <a:spLocks/>
          </p:cNvSpPr>
          <p:nvPr/>
        </p:nvSpPr>
        <p:spPr>
          <a:xfrm>
            <a:off x="7019887" y="3624444"/>
            <a:ext cx="1873419" cy="53841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US" sz="1400" dirty="0"/>
              <a:t>R.K. Kodikara</a:t>
            </a:r>
          </a:p>
        </p:txBody>
      </p:sp>
      <p:sp>
        <p:nvSpPr>
          <p:cNvPr id="36" name="Google Shape;184;p40">
            <a:extLst>
              <a:ext uri="{FF2B5EF4-FFF2-40B4-BE49-F238E27FC236}">
                <a16:creationId xmlns:a16="http://schemas.microsoft.com/office/drawing/2014/main" id="{AE8109B1-86C3-4F58-A9F5-BF52461D2B32}"/>
              </a:ext>
            </a:extLst>
          </p:cNvPr>
          <p:cNvSpPr txBox="1">
            <a:spLocks/>
          </p:cNvSpPr>
          <p:nvPr/>
        </p:nvSpPr>
        <p:spPr>
          <a:xfrm>
            <a:off x="2910321" y="4188548"/>
            <a:ext cx="1849252" cy="3874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indent="0"/>
            <a:r>
              <a:rPr lang="en-US" b="1" dirty="0"/>
              <a:t>IT20383770</a:t>
            </a:r>
          </a:p>
        </p:txBody>
      </p:sp>
      <p:sp>
        <p:nvSpPr>
          <p:cNvPr id="37" name="Google Shape;184;p40">
            <a:extLst>
              <a:ext uri="{FF2B5EF4-FFF2-40B4-BE49-F238E27FC236}">
                <a16:creationId xmlns:a16="http://schemas.microsoft.com/office/drawing/2014/main" id="{146AA9AE-6D44-4A91-BAF4-A71EEDAA526C}"/>
              </a:ext>
            </a:extLst>
          </p:cNvPr>
          <p:cNvSpPr txBox="1">
            <a:spLocks/>
          </p:cNvSpPr>
          <p:nvPr/>
        </p:nvSpPr>
        <p:spPr>
          <a:xfrm>
            <a:off x="4912652" y="4188548"/>
            <a:ext cx="1849252" cy="3874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indent="0"/>
            <a:r>
              <a:rPr lang="en-US" b="1" dirty="0"/>
              <a:t>IT20185534</a:t>
            </a:r>
          </a:p>
        </p:txBody>
      </p:sp>
      <p:sp>
        <p:nvSpPr>
          <p:cNvPr id="38" name="Google Shape;184;p40">
            <a:extLst>
              <a:ext uri="{FF2B5EF4-FFF2-40B4-BE49-F238E27FC236}">
                <a16:creationId xmlns:a16="http://schemas.microsoft.com/office/drawing/2014/main" id="{E2A3245D-00CB-46EE-8686-E10D6F6610A5}"/>
              </a:ext>
            </a:extLst>
          </p:cNvPr>
          <p:cNvSpPr txBox="1">
            <a:spLocks/>
          </p:cNvSpPr>
          <p:nvPr/>
        </p:nvSpPr>
        <p:spPr>
          <a:xfrm>
            <a:off x="7031971" y="4188548"/>
            <a:ext cx="1849252" cy="3874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indent="0"/>
            <a:r>
              <a:rPr lang="en-US" b="1" dirty="0"/>
              <a:t>IT20182182</a:t>
            </a:r>
          </a:p>
        </p:txBody>
      </p:sp>
      <p:pic>
        <p:nvPicPr>
          <p:cNvPr id="16" name="Picture 15">
            <a:extLst>
              <a:ext uri="{FF2B5EF4-FFF2-40B4-BE49-F238E27FC236}">
                <a16:creationId xmlns:a16="http://schemas.microsoft.com/office/drawing/2014/main" id="{75533D2B-6654-4345-9B38-B3C044A86D2F}"/>
              </a:ext>
            </a:extLst>
          </p:cNvPr>
          <p:cNvPicPr>
            <a:picLocks noChangeAspect="1"/>
          </p:cNvPicPr>
          <p:nvPr/>
        </p:nvPicPr>
        <p:blipFill>
          <a:blip r:embed="rId3"/>
          <a:stretch>
            <a:fillRect/>
          </a:stretch>
        </p:blipFill>
        <p:spPr>
          <a:xfrm>
            <a:off x="7312894" y="208008"/>
            <a:ext cx="1568329" cy="912191"/>
          </a:xfrm>
          <a:prstGeom prst="rect">
            <a:avLst/>
          </a:prstGeom>
        </p:spPr>
      </p:pic>
      <p:sp>
        <p:nvSpPr>
          <p:cNvPr id="2" name="Google Shape;184;p40">
            <a:extLst>
              <a:ext uri="{FF2B5EF4-FFF2-40B4-BE49-F238E27FC236}">
                <a16:creationId xmlns:a16="http://schemas.microsoft.com/office/drawing/2014/main" id="{118A423F-21CC-7A96-4BFA-3999FCED5700}"/>
              </a:ext>
            </a:extLst>
          </p:cNvPr>
          <p:cNvSpPr txBox="1">
            <a:spLocks/>
          </p:cNvSpPr>
          <p:nvPr/>
        </p:nvSpPr>
        <p:spPr>
          <a:xfrm>
            <a:off x="743841" y="4382283"/>
            <a:ext cx="1849252" cy="3874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indent="0"/>
            <a:r>
              <a:rPr lang="en-US" sz="1100" b="1" dirty="0"/>
              <a:t>CSNE</a:t>
            </a:r>
          </a:p>
        </p:txBody>
      </p:sp>
      <p:sp>
        <p:nvSpPr>
          <p:cNvPr id="3" name="Google Shape;184;p40">
            <a:extLst>
              <a:ext uri="{FF2B5EF4-FFF2-40B4-BE49-F238E27FC236}">
                <a16:creationId xmlns:a16="http://schemas.microsoft.com/office/drawing/2014/main" id="{FCDD7C72-48A0-6FDF-8425-E83DBAFFF96F}"/>
              </a:ext>
            </a:extLst>
          </p:cNvPr>
          <p:cNvSpPr txBox="1">
            <a:spLocks/>
          </p:cNvSpPr>
          <p:nvPr/>
        </p:nvSpPr>
        <p:spPr>
          <a:xfrm>
            <a:off x="2963280" y="4392916"/>
            <a:ext cx="1849252" cy="3874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indent="0"/>
            <a:r>
              <a:rPr lang="en-US" sz="1100" b="1" dirty="0"/>
              <a:t>CSNE</a:t>
            </a:r>
          </a:p>
        </p:txBody>
      </p:sp>
      <p:sp>
        <p:nvSpPr>
          <p:cNvPr id="4" name="Google Shape;184;p40">
            <a:extLst>
              <a:ext uri="{FF2B5EF4-FFF2-40B4-BE49-F238E27FC236}">
                <a16:creationId xmlns:a16="http://schemas.microsoft.com/office/drawing/2014/main" id="{7402102F-AA9F-8DAA-5B0B-B39332CE9947}"/>
              </a:ext>
            </a:extLst>
          </p:cNvPr>
          <p:cNvSpPr txBox="1">
            <a:spLocks/>
          </p:cNvSpPr>
          <p:nvPr/>
        </p:nvSpPr>
        <p:spPr>
          <a:xfrm>
            <a:off x="4912652" y="4383952"/>
            <a:ext cx="1849252" cy="3874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indent="0"/>
            <a:r>
              <a:rPr lang="en-US" sz="1100" b="1" dirty="0"/>
              <a:t>CSNE</a:t>
            </a:r>
          </a:p>
        </p:txBody>
      </p:sp>
      <p:sp>
        <p:nvSpPr>
          <p:cNvPr id="5" name="Google Shape;184;p40">
            <a:extLst>
              <a:ext uri="{FF2B5EF4-FFF2-40B4-BE49-F238E27FC236}">
                <a16:creationId xmlns:a16="http://schemas.microsoft.com/office/drawing/2014/main" id="{02C12125-0246-CCAC-05C3-065612186306}"/>
              </a:ext>
            </a:extLst>
          </p:cNvPr>
          <p:cNvSpPr txBox="1">
            <a:spLocks/>
          </p:cNvSpPr>
          <p:nvPr/>
        </p:nvSpPr>
        <p:spPr>
          <a:xfrm>
            <a:off x="7172432" y="4393344"/>
            <a:ext cx="1849252" cy="3874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indent="0"/>
            <a:r>
              <a:rPr lang="en-US" sz="1100" b="1" dirty="0"/>
              <a:t>CSNE</a:t>
            </a:r>
          </a:p>
        </p:txBody>
      </p:sp>
      <p:pic>
        <p:nvPicPr>
          <p:cNvPr id="7" name="Picture 6" descr="A person wearing glasses&#10;&#10;Description automatically generated with medium confidence">
            <a:extLst>
              <a:ext uri="{FF2B5EF4-FFF2-40B4-BE49-F238E27FC236}">
                <a16:creationId xmlns:a16="http://schemas.microsoft.com/office/drawing/2014/main" id="{50EB800A-25F8-AED6-8318-C76261AE63ED}"/>
              </a:ext>
            </a:extLst>
          </p:cNvPr>
          <p:cNvPicPr>
            <a:picLocks noChangeAspect="1"/>
          </p:cNvPicPr>
          <p:nvPr/>
        </p:nvPicPr>
        <p:blipFill rotWithShape="1">
          <a:blip r:embed="rId4"/>
          <a:srcRect l="6652" r="398" b="2424"/>
          <a:stretch/>
        </p:blipFill>
        <p:spPr>
          <a:xfrm>
            <a:off x="3247262" y="2111077"/>
            <a:ext cx="1381315" cy="1450059"/>
          </a:xfrm>
          <a:prstGeom prst="rect">
            <a:avLst/>
          </a:prstGeom>
        </p:spPr>
      </p:pic>
      <p:pic>
        <p:nvPicPr>
          <p:cNvPr id="9" name="Picture 8" descr="A person in a suit and tie&#10;&#10;Description automatically generated with medium confidence">
            <a:extLst>
              <a:ext uri="{FF2B5EF4-FFF2-40B4-BE49-F238E27FC236}">
                <a16:creationId xmlns:a16="http://schemas.microsoft.com/office/drawing/2014/main" id="{2794D95F-46D8-F154-BD89-EC1CB04A488A}"/>
              </a:ext>
            </a:extLst>
          </p:cNvPr>
          <p:cNvPicPr>
            <a:picLocks noChangeAspect="1"/>
          </p:cNvPicPr>
          <p:nvPr/>
        </p:nvPicPr>
        <p:blipFill>
          <a:blip r:embed="rId5"/>
          <a:stretch>
            <a:fillRect/>
          </a:stretch>
        </p:blipFill>
        <p:spPr>
          <a:xfrm>
            <a:off x="953060" y="2052330"/>
            <a:ext cx="1197390" cy="1539501"/>
          </a:xfrm>
          <a:prstGeom prst="rect">
            <a:avLst/>
          </a:prstGeom>
        </p:spPr>
      </p:pic>
      <p:pic>
        <p:nvPicPr>
          <p:cNvPr id="11" name="Picture 10" descr="A person wearing a tie&#10;&#10;Description automatically generated with low confidence">
            <a:extLst>
              <a:ext uri="{FF2B5EF4-FFF2-40B4-BE49-F238E27FC236}">
                <a16:creationId xmlns:a16="http://schemas.microsoft.com/office/drawing/2014/main" id="{3AB73034-70E4-C5EB-CEE0-10729C3C51DD}"/>
              </a:ext>
            </a:extLst>
          </p:cNvPr>
          <p:cNvPicPr>
            <a:picLocks noChangeAspect="1"/>
          </p:cNvPicPr>
          <p:nvPr/>
        </p:nvPicPr>
        <p:blipFill>
          <a:blip r:embed="rId6"/>
          <a:stretch>
            <a:fillRect/>
          </a:stretch>
        </p:blipFill>
        <p:spPr>
          <a:xfrm>
            <a:off x="5242431" y="2111077"/>
            <a:ext cx="1381316" cy="1513366"/>
          </a:xfrm>
          <a:prstGeom prst="rect">
            <a:avLst/>
          </a:prstGeom>
        </p:spPr>
      </p:pic>
      <p:pic>
        <p:nvPicPr>
          <p:cNvPr id="8" name="Picture 7">
            <a:extLst>
              <a:ext uri="{FF2B5EF4-FFF2-40B4-BE49-F238E27FC236}">
                <a16:creationId xmlns:a16="http://schemas.microsoft.com/office/drawing/2014/main" id="{8E13E025-C94F-7E06-0725-2F3FFA2C7788}"/>
              </a:ext>
            </a:extLst>
          </p:cNvPr>
          <p:cNvPicPr>
            <a:picLocks noChangeAspect="1"/>
          </p:cNvPicPr>
          <p:nvPr/>
        </p:nvPicPr>
        <p:blipFill>
          <a:blip r:embed="rId7"/>
          <a:stretch>
            <a:fillRect/>
          </a:stretch>
        </p:blipFill>
        <p:spPr>
          <a:xfrm>
            <a:off x="7237602" y="2102285"/>
            <a:ext cx="1272684" cy="145885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9E02601-5274-6B00-C8A4-04C8B4F9E216}"/>
              </a:ext>
            </a:extLst>
          </p:cNvPr>
          <p:cNvSpPr>
            <a:spLocks noGrp="1"/>
          </p:cNvSpPr>
          <p:nvPr>
            <p:ph type="title" idx="4"/>
          </p:nvPr>
        </p:nvSpPr>
        <p:spPr>
          <a:xfrm>
            <a:off x="417503" y="473658"/>
            <a:ext cx="5781277" cy="941400"/>
          </a:xfrm>
        </p:spPr>
        <p:txBody>
          <a:bodyPr/>
          <a:lstStyle/>
          <a:p>
            <a:r>
              <a:rPr lang="en-US" dirty="0"/>
              <a:t>WORK BREAKDOWN STRUCTURE</a:t>
            </a:r>
          </a:p>
        </p:txBody>
      </p:sp>
      <p:pic>
        <p:nvPicPr>
          <p:cNvPr id="11" name="Picture 10">
            <a:extLst>
              <a:ext uri="{FF2B5EF4-FFF2-40B4-BE49-F238E27FC236}">
                <a16:creationId xmlns:a16="http://schemas.microsoft.com/office/drawing/2014/main" id="{994A9022-166D-092D-7895-9FE1B894E861}"/>
              </a:ext>
            </a:extLst>
          </p:cNvPr>
          <p:cNvPicPr>
            <a:picLocks noChangeAspect="1"/>
          </p:cNvPicPr>
          <p:nvPr/>
        </p:nvPicPr>
        <p:blipFill>
          <a:blip r:embed="rId2"/>
          <a:stretch>
            <a:fillRect/>
          </a:stretch>
        </p:blipFill>
        <p:spPr>
          <a:xfrm>
            <a:off x="316597" y="406596"/>
            <a:ext cx="2895851" cy="134124"/>
          </a:xfrm>
          <a:prstGeom prst="rect">
            <a:avLst/>
          </a:prstGeom>
        </p:spPr>
      </p:pic>
      <p:pic>
        <p:nvPicPr>
          <p:cNvPr id="2" name="Picture 1">
            <a:extLst>
              <a:ext uri="{FF2B5EF4-FFF2-40B4-BE49-F238E27FC236}">
                <a16:creationId xmlns:a16="http://schemas.microsoft.com/office/drawing/2014/main" id="{C1CE48CE-88D8-3019-B541-79AB1355CE7B}"/>
              </a:ext>
            </a:extLst>
          </p:cNvPr>
          <p:cNvPicPr>
            <a:picLocks noChangeAspect="1"/>
          </p:cNvPicPr>
          <p:nvPr/>
        </p:nvPicPr>
        <p:blipFill>
          <a:blip r:embed="rId3"/>
          <a:stretch>
            <a:fillRect/>
          </a:stretch>
        </p:blipFill>
        <p:spPr>
          <a:xfrm>
            <a:off x="-42532" y="4805346"/>
            <a:ext cx="6907367" cy="445047"/>
          </a:xfrm>
          <a:prstGeom prst="rect">
            <a:avLst/>
          </a:prstGeom>
        </p:spPr>
      </p:pic>
      <p:pic>
        <p:nvPicPr>
          <p:cNvPr id="4" name="Picture 3">
            <a:extLst>
              <a:ext uri="{FF2B5EF4-FFF2-40B4-BE49-F238E27FC236}">
                <a16:creationId xmlns:a16="http://schemas.microsoft.com/office/drawing/2014/main" id="{17C48DF6-7D5F-5439-3880-37C41146A84A}"/>
              </a:ext>
            </a:extLst>
          </p:cNvPr>
          <p:cNvPicPr>
            <a:picLocks noChangeAspect="1"/>
          </p:cNvPicPr>
          <p:nvPr/>
        </p:nvPicPr>
        <p:blipFill>
          <a:blip r:embed="rId4"/>
          <a:stretch>
            <a:fillRect/>
          </a:stretch>
        </p:blipFill>
        <p:spPr>
          <a:xfrm>
            <a:off x="1800230" y="967509"/>
            <a:ext cx="4499456" cy="3877345"/>
          </a:xfrm>
          <a:prstGeom prst="rect">
            <a:avLst/>
          </a:prstGeom>
        </p:spPr>
      </p:pic>
    </p:spTree>
    <p:extLst>
      <p:ext uri="{BB962C8B-B14F-4D97-AF65-F5344CB8AC3E}">
        <p14:creationId xmlns:p14="http://schemas.microsoft.com/office/powerpoint/2010/main" val="185022420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0AFC4-74C9-4D6C-ABAD-FD9C4FC196FB}"/>
              </a:ext>
            </a:extLst>
          </p:cNvPr>
          <p:cNvSpPr>
            <a:spLocks noGrp="1"/>
          </p:cNvSpPr>
          <p:nvPr>
            <p:ph type="title"/>
          </p:nvPr>
        </p:nvSpPr>
        <p:spPr>
          <a:xfrm>
            <a:off x="619640" y="443351"/>
            <a:ext cx="6484962" cy="941400"/>
          </a:xfrm>
        </p:spPr>
        <p:txBody>
          <a:bodyPr/>
          <a:lstStyle/>
          <a:p>
            <a:r>
              <a:rPr lang="en-US" dirty="0"/>
              <a:t>PROJECT PROGRESS COMPLETION</a:t>
            </a:r>
          </a:p>
        </p:txBody>
      </p:sp>
      <p:pic>
        <p:nvPicPr>
          <p:cNvPr id="11" name="Picture 10">
            <a:extLst>
              <a:ext uri="{FF2B5EF4-FFF2-40B4-BE49-F238E27FC236}">
                <a16:creationId xmlns:a16="http://schemas.microsoft.com/office/drawing/2014/main" id="{2388ADA8-76EF-40FD-BF2F-5426023A8731}"/>
              </a:ext>
            </a:extLst>
          </p:cNvPr>
          <p:cNvPicPr>
            <a:picLocks noChangeAspect="1"/>
          </p:cNvPicPr>
          <p:nvPr/>
        </p:nvPicPr>
        <p:blipFill>
          <a:blip r:embed="rId2"/>
          <a:stretch>
            <a:fillRect/>
          </a:stretch>
        </p:blipFill>
        <p:spPr>
          <a:xfrm>
            <a:off x="619640" y="443351"/>
            <a:ext cx="2889754" cy="134124"/>
          </a:xfrm>
          <a:prstGeom prst="rect">
            <a:avLst/>
          </a:prstGeom>
        </p:spPr>
      </p:pic>
      <p:pic>
        <p:nvPicPr>
          <p:cNvPr id="4" name="Picture 3" descr="Chart, bar chart&#10;&#10;Description automatically generated">
            <a:extLst>
              <a:ext uri="{FF2B5EF4-FFF2-40B4-BE49-F238E27FC236}">
                <a16:creationId xmlns:a16="http://schemas.microsoft.com/office/drawing/2014/main" id="{EC1BA27B-A4A2-DFB7-ECF5-63560DC055F7}"/>
              </a:ext>
            </a:extLst>
          </p:cNvPr>
          <p:cNvPicPr>
            <a:picLocks noChangeAspect="1"/>
          </p:cNvPicPr>
          <p:nvPr/>
        </p:nvPicPr>
        <p:blipFill>
          <a:blip r:embed="rId3"/>
          <a:stretch>
            <a:fillRect/>
          </a:stretch>
        </p:blipFill>
        <p:spPr>
          <a:xfrm>
            <a:off x="1852352" y="1008680"/>
            <a:ext cx="5702460" cy="3720364"/>
          </a:xfrm>
          <a:prstGeom prst="rect">
            <a:avLst/>
          </a:prstGeom>
        </p:spPr>
      </p:pic>
      <p:pic>
        <p:nvPicPr>
          <p:cNvPr id="5" name="Picture 4">
            <a:extLst>
              <a:ext uri="{FF2B5EF4-FFF2-40B4-BE49-F238E27FC236}">
                <a16:creationId xmlns:a16="http://schemas.microsoft.com/office/drawing/2014/main" id="{BE33C583-2CF3-3120-46DA-F61C81F1A3BB}"/>
              </a:ext>
            </a:extLst>
          </p:cNvPr>
          <p:cNvPicPr>
            <a:picLocks noChangeAspect="1"/>
          </p:cNvPicPr>
          <p:nvPr/>
        </p:nvPicPr>
        <p:blipFill>
          <a:blip r:embed="rId4"/>
          <a:stretch>
            <a:fillRect/>
          </a:stretch>
        </p:blipFill>
        <p:spPr>
          <a:xfrm>
            <a:off x="0" y="4739677"/>
            <a:ext cx="6907367" cy="445047"/>
          </a:xfrm>
          <a:prstGeom prst="rect">
            <a:avLst/>
          </a:prstGeom>
        </p:spPr>
      </p:pic>
    </p:spTree>
    <p:extLst>
      <p:ext uri="{BB962C8B-B14F-4D97-AF65-F5344CB8AC3E}">
        <p14:creationId xmlns:p14="http://schemas.microsoft.com/office/powerpoint/2010/main" val="392015720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70"/>
          <p:cNvSpPr txBox="1">
            <a:spLocks noGrp="1"/>
          </p:cNvSpPr>
          <p:nvPr>
            <p:ph type="title"/>
          </p:nvPr>
        </p:nvSpPr>
        <p:spPr>
          <a:xfrm>
            <a:off x="715216" y="424007"/>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REFERENCE</a:t>
            </a:r>
          </a:p>
        </p:txBody>
      </p:sp>
      <p:sp>
        <p:nvSpPr>
          <p:cNvPr id="2191" name="Google Shape;2191;p70"/>
          <p:cNvSpPr txBox="1">
            <a:spLocks noGrp="1"/>
          </p:cNvSpPr>
          <p:nvPr>
            <p:ph type="body" idx="1"/>
          </p:nvPr>
        </p:nvSpPr>
        <p:spPr>
          <a:xfrm>
            <a:off x="715216" y="916176"/>
            <a:ext cx="7184775" cy="46546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t>[1]  D. Kim, C. Hwang and T. Lee, "Stacked-autoencoder based anomaly detection with Industrial Control System," Software Engineering, Artificial Intelligence, Networking and Parallel/Distributed Computing, p. 191, 202</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[2]  Y. Sun, J. Yang and C.-H. Hsu, "Anomaly Detection for Smart Home Security Using Voice Recognition," IEEE Transactions on Industrial Informatics, vol. 15, no. 6, pp. 3218-3226, 2019</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[3]  A. </a:t>
            </a:r>
            <a:r>
              <a:rPr lang="en-US" sz="1100" dirty="0" err="1"/>
              <a:t>Ghandeharioun</a:t>
            </a:r>
            <a:r>
              <a:rPr lang="en-US" sz="1100" dirty="0"/>
              <a:t> and R. W. Picard, "Smart Home Security: Voice-Based Anomaly Detection and Intrusion Prevention," IEEE Transactions on Multimedia, vol. 19, no. 4, pp. 807-819, 2017. </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[4]  Z. Yao, H. Yao and X. Zhang, "Abnormal Voice Detection for Smart Home Security," IEEE Transactions on Multimedia, vol. 21, no. 4, pp. 973-985, 2019.</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[5]  I. R. </a:t>
            </a:r>
            <a:r>
              <a:rPr lang="en-US" sz="1100" dirty="0" err="1"/>
              <a:t>Parameshwaran</a:t>
            </a:r>
            <a:r>
              <a:rPr lang="en-US" sz="1100" dirty="0"/>
              <a:t> and R. Prakash, "Anomaly Detection of Sounds for Home Security Systems," IEEE Sensors Journal, vol. 18, no. 22, pp. 9233-9242, 2018.</a:t>
            </a:r>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100" dirty="0"/>
              <a:t>[6]  V. Priya, R. V. and . K. V. , "Secure Smart Home System Using Anomaly Detection," 2020 International Conference on Communication and Signal Processing (ICCSP), pp. 0893-0898, 2020.</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[7]  A. S. </a:t>
            </a:r>
            <a:r>
              <a:rPr lang="en-US" sz="1100" dirty="0" err="1"/>
              <a:t>Adhav</a:t>
            </a:r>
            <a:r>
              <a:rPr lang="en-US" sz="1100" dirty="0"/>
              <a:t> and S. G. Kulkarni, "Smart Home Security System Using Anomaly Detection with Deep Learning," 2021 International Conference on Data Science and Communication (</a:t>
            </a:r>
            <a:r>
              <a:rPr lang="en-US" sz="1100" dirty="0" err="1"/>
              <a:t>IconDSC</a:t>
            </a:r>
            <a:r>
              <a:rPr lang="en-US" sz="1100" dirty="0"/>
              <a:t>), Pune, India, pp. 1-6, 2021.  </a:t>
            </a:r>
          </a:p>
          <a:p>
            <a:pPr marL="0" lvl="0" indent="0" algn="l" rtl="0">
              <a:spcBef>
                <a:spcPts val="0"/>
              </a:spcBef>
              <a:spcAft>
                <a:spcPts val="0"/>
              </a:spcAft>
              <a:buNone/>
            </a:pPr>
            <a:endParaRPr sz="1200" dirty="0"/>
          </a:p>
        </p:txBody>
      </p:sp>
      <p:cxnSp>
        <p:nvCxnSpPr>
          <p:cNvPr id="2192" name="Google Shape;2192;p70"/>
          <p:cNvCxnSpPr/>
          <p:nvPr/>
        </p:nvCxnSpPr>
        <p:spPr>
          <a:xfrm>
            <a:off x="715216" y="465889"/>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4" name="Picture 3">
            <a:extLst>
              <a:ext uri="{FF2B5EF4-FFF2-40B4-BE49-F238E27FC236}">
                <a16:creationId xmlns:a16="http://schemas.microsoft.com/office/drawing/2014/main" id="{26C2529F-14E1-6ACC-8510-BB9E587A87B0}"/>
              </a:ext>
            </a:extLst>
          </p:cNvPr>
          <p:cNvPicPr>
            <a:picLocks noChangeAspect="1"/>
          </p:cNvPicPr>
          <p:nvPr/>
        </p:nvPicPr>
        <p:blipFill>
          <a:blip r:embed="rId3"/>
          <a:stretch>
            <a:fillRect/>
          </a:stretch>
        </p:blipFill>
        <p:spPr>
          <a:xfrm>
            <a:off x="0" y="4762251"/>
            <a:ext cx="6907367" cy="445047"/>
          </a:xfrm>
          <a:prstGeom prst="rect">
            <a:avLst/>
          </a:prstGeom>
        </p:spPr>
      </p:pic>
    </p:spTree>
    <p:extLst>
      <p:ext uri="{BB962C8B-B14F-4D97-AF65-F5344CB8AC3E}">
        <p14:creationId xmlns:p14="http://schemas.microsoft.com/office/powerpoint/2010/main" val="100380095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6BDC3D8-D3BD-9E84-DB72-887EFADC6E9F}"/>
              </a:ext>
            </a:extLst>
          </p:cNvPr>
          <p:cNvSpPr>
            <a:spLocks noGrp="1"/>
          </p:cNvSpPr>
          <p:nvPr>
            <p:ph type="title" idx="4"/>
          </p:nvPr>
        </p:nvSpPr>
        <p:spPr>
          <a:xfrm>
            <a:off x="883919" y="1704425"/>
            <a:ext cx="7685923" cy="1383775"/>
          </a:xfrm>
        </p:spPr>
        <p:txBody>
          <a:bodyPr/>
          <a:lstStyle/>
          <a:p>
            <a:r>
              <a:rPr lang="en-US" dirty="0"/>
              <a:t>ENABLE SECURE DATA COMMUNICATION IN A MODERN HOUSE TO ENHANCE THE PHYSICAL SAFETY.</a:t>
            </a:r>
            <a:endParaRPr lang="en-US" b="1" dirty="0"/>
          </a:p>
        </p:txBody>
      </p:sp>
      <p:sp>
        <p:nvSpPr>
          <p:cNvPr id="10" name="Title 6">
            <a:extLst>
              <a:ext uri="{FF2B5EF4-FFF2-40B4-BE49-F238E27FC236}">
                <a16:creationId xmlns:a16="http://schemas.microsoft.com/office/drawing/2014/main" id="{08BF57A4-6392-D1CB-95E4-0A4E87EEFB40}"/>
              </a:ext>
            </a:extLst>
          </p:cNvPr>
          <p:cNvSpPr txBox="1">
            <a:spLocks/>
          </p:cNvSpPr>
          <p:nvPr/>
        </p:nvSpPr>
        <p:spPr>
          <a:xfrm>
            <a:off x="958346" y="3537837"/>
            <a:ext cx="3289637"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pPr algn="l"/>
            <a:r>
              <a:rPr lang="en-US" dirty="0"/>
              <a:t>J.S.P.A. Ekanayake</a:t>
            </a:r>
          </a:p>
          <a:p>
            <a:pPr algn="l"/>
            <a:r>
              <a:rPr lang="en-US" dirty="0"/>
              <a:t>IT20108922 </a:t>
            </a:r>
          </a:p>
        </p:txBody>
      </p:sp>
      <p:pic>
        <p:nvPicPr>
          <p:cNvPr id="14" name="Picture 13">
            <a:extLst>
              <a:ext uri="{FF2B5EF4-FFF2-40B4-BE49-F238E27FC236}">
                <a16:creationId xmlns:a16="http://schemas.microsoft.com/office/drawing/2014/main" id="{5B9F877B-A9C6-9777-0C9A-D8F2A05CAE6F}"/>
              </a:ext>
            </a:extLst>
          </p:cNvPr>
          <p:cNvPicPr>
            <a:picLocks noChangeAspect="1"/>
          </p:cNvPicPr>
          <p:nvPr/>
        </p:nvPicPr>
        <p:blipFill>
          <a:blip r:embed="rId2"/>
          <a:stretch>
            <a:fillRect/>
          </a:stretch>
        </p:blipFill>
        <p:spPr>
          <a:xfrm>
            <a:off x="883919" y="1539819"/>
            <a:ext cx="3596952" cy="164606"/>
          </a:xfrm>
          <a:prstGeom prst="rect">
            <a:avLst/>
          </a:prstGeom>
        </p:spPr>
      </p:pic>
      <p:pic>
        <p:nvPicPr>
          <p:cNvPr id="3" name="Picture 2" descr="A person wearing a tie&#10;&#10;Description automatically generated with low confidence">
            <a:extLst>
              <a:ext uri="{FF2B5EF4-FFF2-40B4-BE49-F238E27FC236}">
                <a16:creationId xmlns:a16="http://schemas.microsoft.com/office/drawing/2014/main" id="{85407921-EC15-9822-A9BF-42107942295F}"/>
              </a:ext>
            </a:extLst>
          </p:cNvPr>
          <p:cNvPicPr>
            <a:picLocks noChangeAspect="1"/>
          </p:cNvPicPr>
          <p:nvPr/>
        </p:nvPicPr>
        <p:blipFill>
          <a:blip r:embed="rId3"/>
          <a:stretch>
            <a:fillRect/>
          </a:stretch>
        </p:blipFill>
        <p:spPr>
          <a:xfrm>
            <a:off x="7627327" y="30180"/>
            <a:ext cx="1516673" cy="1516673"/>
          </a:xfrm>
          <a:prstGeom prst="rect">
            <a:avLst/>
          </a:prstGeom>
        </p:spPr>
      </p:pic>
    </p:spTree>
    <p:extLst>
      <p:ext uri="{BB962C8B-B14F-4D97-AF65-F5344CB8AC3E}">
        <p14:creationId xmlns:p14="http://schemas.microsoft.com/office/powerpoint/2010/main" val="295248415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40417F-BD01-5AA4-3FB2-B12BD12D514A}"/>
              </a:ext>
            </a:extLst>
          </p:cNvPr>
          <p:cNvSpPr>
            <a:spLocks noGrp="1"/>
          </p:cNvSpPr>
          <p:nvPr>
            <p:ph type="title" idx="4"/>
          </p:nvPr>
        </p:nvSpPr>
        <p:spPr>
          <a:xfrm>
            <a:off x="938500" y="466291"/>
            <a:ext cx="2793528" cy="671394"/>
          </a:xfrm>
        </p:spPr>
        <p:txBody>
          <a:bodyPr/>
          <a:lstStyle/>
          <a:p>
            <a:r>
              <a:rPr lang="en-US" dirty="0"/>
              <a:t>BACKGROUND</a:t>
            </a:r>
          </a:p>
        </p:txBody>
      </p:sp>
      <p:sp>
        <p:nvSpPr>
          <p:cNvPr id="8" name="Subtitle 7">
            <a:extLst>
              <a:ext uri="{FF2B5EF4-FFF2-40B4-BE49-F238E27FC236}">
                <a16:creationId xmlns:a16="http://schemas.microsoft.com/office/drawing/2014/main" id="{B93200BE-8E93-B8CD-CB8F-4C5E9B4C99A1}"/>
              </a:ext>
            </a:extLst>
          </p:cNvPr>
          <p:cNvSpPr>
            <a:spLocks noGrp="1"/>
          </p:cNvSpPr>
          <p:nvPr>
            <p:ph type="subTitle" idx="6"/>
          </p:nvPr>
        </p:nvSpPr>
        <p:spPr>
          <a:xfrm>
            <a:off x="1037814" y="1178523"/>
            <a:ext cx="7648986" cy="3340313"/>
          </a:xfrm>
        </p:spPr>
        <p:txBody>
          <a:bodyPr/>
          <a:lstStyle/>
          <a:p>
            <a:pPr marL="114300" indent="0" algn="l"/>
            <a:r>
              <a:rPr lang="en-US" sz="1600" b="1" dirty="0">
                <a:effectLst/>
                <a:latin typeface="Montserrat" panose="00000500000000000000" pitchFamily="2" charset="0"/>
                <a:ea typeface="Calibri" panose="020F0502020204030204" pitchFamily="34" charset="0"/>
                <a:cs typeface="Iskoola Pota" panose="020B0502040204020203" pitchFamily="34" charset="0"/>
              </a:rPr>
              <a:t>IoT devices are often designed with limited security measures, making them easy targets for cyber criminals. Additionally, the sheer volume and diversity of IoT devices makes it difficult to implement standard security protocols across all devices. As a result, IoT systems are increasingly vulnerable to a variety of cyber-attacks, including malware infections, denial-of-service attacks, and data theft.</a:t>
            </a:r>
          </a:p>
          <a:p>
            <a:pPr marL="114300" indent="0" algn="l"/>
            <a:endParaRPr lang="en-US" sz="1600" b="1" dirty="0"/>
          </a:p>
          <a:p>
            <a:pPr algn="l">
              <a:buFont typeface="Arial" panose="020B0604020202020204" pitchFamily="34" charset="0"/>
              <a:buChar char="•"/>
            </a:pPr>
            <a:endParaRPr lang="en-US" dirty="0"/>
          </a:p>
        </p:txBody>
      </p:sp>
      <p:pic>
        <p:nvPicPr>
          <p:cNvPr id="10" name="Picture 9">
            <a:extLst>
              <a:ext uri="{FF2B5EF4-FFF2-40B4-BE49-F238E27FC236}">
                <a16:creationId xmlns:a16="http://schemas.microsoft.com/office/drawing/2014/main" id="{6DF5A638-A943-53FD-933B-C9EB385E9789}"/>
              </a:ext>
            </a:extLst>
          </p:cNvPr>
          <p:cNvPicPr>
            <a:picLocks noChangeAspect="1"/>
          </p:cNvPicPr>
          <p:nvPr/>
        </p:nvPicPr>
        <p:blipFill>
          <a:blip r:embed="rId2"/>
          <a:stretch>
            <a:fillRect/>
          </a:stretch>
        </p:blipFill>
        <p:spPr>
          <a:xfrm>
            <a:off x="890387" y="455525"/>
            <a:ext cx="2889754" cy="134124"/>
          </a:xfrm>
          <a:prstGeom prst="rect">
            <a:avLst/>
          </a:prstGeom>
        </p:spPr>
      </p:pic>
      <p:sp>
        <p:nvSpPr>
          <p:cNvPr id="2" name="Rectangle 1">
            <a:extLst>
              <a:ext uri="{FF2B5EF4-FFF2-40B4-BE49-F238E27FC236}">
                <a16:creationId xmlns:a16="http://schemas.microsoft.com/office/drawing/2014/main" id="{98536010-3692-6EE1-E06F-017FA6C69E51}"/>
              </a:ext>
            </a:extLst>
          </p:cNvPr>
          <p:cNvSpPr/>
          <p:nvPr/>
        </p:nvSpPr>
        <p:spPr>
          <a:xfrm>
            <a:off x="0" y="4768154"/>
            <a:ext cx="6888612" cy="4456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IT20108922</a:t>
            </a:r>
            <a:r>
              <a:rPr lang="en-US" b="1" dirty="0">
                <a:solidFill>
                  <a:schemeClr val="tx1"/>
                </a:solidFill>
              </a:rPr>
              <a:t> |   </a:t>
            </a:r>
            <a:r>
              <a:rPr lang="en-US" b="1" dirty="0"/>
              <a:t>J.S.P.A. Ekanayake</a:t>
            </a:r>
            <a:r>
              <a:rPr lang="en-US" b="1" dirty="0">
                <a:solidFill>
                  <a:schemeClr val="tx1"/>
                </a:solidFill>
              </a:rPr>
              <a:t>   </a:t>
            </a:r>
            <a:r>
              <a:rPr lang="en-US" b="1" dirty="0">
                <a:solidFill>
                  <a:schemeClr val="accent1">
                    <a:lumMod val="60000"/>
                    <a:lumOff val="40000"/>
                  </a:schemeClr>
                </a:solidFill>
              </a:rPr>
              <a:t>TMP-23-054</a:t>
            </a:r>
          </a:p>
        </p:txBody>
      </p:sp>
    </p:spTree>
    <p:extLst>
      <p:ext uri="{BB962C8B-B14F-4D97-AF65-F5344CB8AC3E}">
        <p14:creationId xmlns:p14="http://schemas.microsoft.com/office/powerpoint/2010/main" val="101572897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40417F-BD01-5AA4-3FB2-B12BD12D514A}"/>
              </a:ext>
            </a:extLst>
          </p:cNvPr>
          <p:cNvSpPr>
            <a:spLocks noGrp="1"/>
          </p:cNvSpPr>
          <p:nvPr>
            <p:ph type="title" idx="4"/>
          </p:nvPr>
        </p:nvSpPr>
        <p:spPr>
          <a:xfrm>
            <a:off x="938500" y="466291"/>
            <a:ext cx="3973742" cy="671394"/>
          </a:xfrm>
        </p:spPr>
        <p:txBody>
          <a:bodyPr/>
          <a:lstStyle/>
          <a:p>
            <a:r>
              <a:rPr lang="en-US" dirty="0"/>
              <a:t>BACKGROUND Cont.</a:t>
            </a:r>
          </a:p>
        </p:txBody>
      </p:sp>
      <p:sp>
        <p:nvSpPr>
          <p:cNvPr id="8" name="Subtitle 7">
            <a:extLst>
              <a:ext uri="{FF2B5EF4-FFF2-40B4-BE49-F238E27FC236}">
                <a16:creationId xmlns:a16="http://schemas.microsoft.com/office/drawing/2014/main" id="{B93200BE-8E93-B8CD-CB8F-4C5E9B4C99A1}"/>
              </a:ext>
            </a:extLst>
          </p:cNvPr>
          <p:cNvSpPr>
            <a:spLocks noGrp="1"/>
          </p:cNvSpPr>
          <p:nvPr>
            <p:ph type="subTitle" idx="6"/>
          </p:nvPr>
        </p:nvSpPr>
        <p:spPr>
          <a:xfrm>
            <a:off x="1037814" y="1178523"/>
            <a:ext cx="7648986" cy="3340313"/>
          </a:xfrm>
        </p:spPr>
        <p:txBody>
          <a:bodyPr/>
          <a:lstStyle/>
          <a:p>
            <a:pPr marL="0" marR="0">
              <a:lnSpc>
                <a:spcPct val="107000"/>
              </a:lnSpc>
              <a:spcBef>
                <a:spcPts val="0"/>
              </a:spcBef>
              <a:spcAft>
                <a:spcPts val="800"/>
              </a:spcAft>
            </a:pPr>
            <a:r>
              <a:rPr lang="en-US" sz="1800" b="1" dirty="0">
                <a:effectLst/>
                <a:latin typeface="Montserrat" panose="00000500000000000000" pitchFamily="2" charset="0"/>
                <a:ea typeface="Calibri" panose="020F0502020204030204" pitchFamily="34" charset="0"/>
                <a:cs typeface="Iskoola Pota" panose="020B0502040204020203" pitchFamily="34" charset="0"/>
              </a:rPr>
              <a:t>This system enhances the physical security of a house, but what happens if sabotaged it by using a cyber-attack?</a:t>
            </a:r>
          </a:p>
          <a:p>
            <a:pPr marL="0" marR="0">
              <a:lnSpc>
                <a:spcPct val="107000"/>
              </a:lnSpc>
              <a:spcBef>
                <a:spcPts val="0"/>
              </a:spcBef>
              <a:spcAft>
                <a:spcPts val="800"/>
              </a:spcAft>
            </a:pPr>
            <a:r>
              <a:rPr lang="en-US" sz="1800" dirty="0">
                <a:effectLst/>
                <a:latin typeface="Montserrat" panose="00000500000000000000" pitchFamily="2" charset="0"/>
                <a:ea typeface="Calibri" panose="020F0502020204030204" pitchFamily="34" charset="0"/>
                <a:cs typeface="Iskoola Pota" panose="020B0502040204020203" pitchFamily="34" charset="0"/>
              </a:rPr>
              <a:t>This research focuses on how to secure IoT devices in smart homes, specifically home monitoring and anti-theft systems. The discussion will revolve around the use of these technologies to detect and prevent intrusions and potential security breaches, enhancing the safety and privacy of homeowners.</a:t>
            </a:r>
          </a:p>
          <a:p>
            <a:pPr marL="114300" indent="0" algn="l"/>
            <a:endParaRPr lang="en-US" sz="1600" b="1" dirty="0"/>
          </a:p>
          <a:p>
            <a:pPr algn="l">
              <a:buFont typeface="Arial" panose="020B0604020202020204" pitchFamily="34" charset="0"/>
              <a:buChar char="•"/>
            </a:pPr>
            <a:endParaRPr lang="en-US" dirty="0"/>
          </a:p>
        </p:txBody>
      </p:sp>
      <p:sp>
        <p:nvSpPr>
          <p:cNvPr id="9" name="Rectangle 8">
            <a:extLst>
              <a:ext uri="{FF2B5EF4-FFF2-40B4-BE49-F238E27FC236}">
                <a16:creationId xmlns:a16="http://schemas.microsoft.com/office/drawing/2014/main" id="{648646F9-698D-70BE-6464-F20AFFABAD66}"/>
              </a:ext>
            </a:extLst>
          </p:cNvPr>
          <p:cNvSpPr/>
          <p:nvPr/>
        </p:nvSpPr>
        <p:spPr>
          <a:xfrm>
            <a:off x="0" y="4785635"/>
            <a:ext cx="6888612" cy="4456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IT20108922</a:t>
            </a:r>
            <a:r>
              <a:rPr lang="en-US" b="1" dirty="0">
                <a:solidFill>
                  <a:schemeClr val="tx1"/>
                </a:solidFill>
              </a:rPr>
              <a:t> |   </a:t>
            </a:r>
            <a:r>
              <a:rPr lang="en-US" b="1" dirty="0"/>
              <a:t>J.S.P.A. Ekanayake </a:t>
            </a:r>
            <a:r>
              <a:rPr lang="en-US" b="1" dirty="0">
                <a:solidFill>
                  <a:schemeClr val="accent1">
                    <a:lumMod val="60000"/>
                    <a:lumOff val="40000"/>
                  </a:schemeClr>
                </a:solidFill>
              </a:rPr>
              <a:t>TMP-23-054</a:t>
            </a:r>
          </a:p>
        </p:txBody>
      </p:sp>
      <p:pic>
        <p:nvPicPr>
          <p:cNvPr id="10" name="Picture 9">
            <a:extLst>
              <a:ext uri="{FF2B5EF4-FFF2-40B4-BE49-F238E27FC236}">
                <a16:creationId xmlns:a16="http://schemas.microsoft.com/office/drawing/2014/main" id="{6DF5A638-A943-53FD-933B-C9EB385E9789}"/>
              </a:ext>
            </a:extLst>
          </p:cNvPr>
          <p:cNvPicPr>
            <a:picLocks noChangeAspect="1"/>
          </p:cNvPicPr>
          <p:nvPr/>
        </p:nvPicPr>
        <p:blipFill>
          <a:blip r:embed="rId2"/>
          <a:stretch>
            <a:fillRect/>
          </a:stretch>
        </p:blipFill>
        <p:spPr>
          <a:xfrm>
            <a:off x="890387" y="455525"/>
            <a:ext cx="2889754" cy="134124"/>
          </a:xfrm>
          <a:prstGeom prst="rect">
            <a:avLst/>
          </a:prstGeom>
        </p:spPr>
      </p:pic>
    </p:spTree>
    <p:extLst>
      <p:ext uri="{BB962C8B-B14F-4D97-AF65-F5344CB8AC3E}">
        <p14:creationId xmlns:p14="http://schemas.microsoft.com/office/powerpoint/2010/main" val="236511373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088"/>
        <p:cNvGrpSpPr/>
        <p:nvPr/>
      </p:nvGrpSpPr>
      <p:grpSpPr>
        <a:xfrm>
          <a:off x="0" y="0"/>
          <a:ext cx="0" cy="0"/>
          <a:chOff x="0" y="0"/>
          <a:chExt cx="0" cy="0"/>
        </a:xfrm>
      </p:grpSpPr>
      <p:sp>
        <p:nvSpPr>
          <p:cNvPr id="2091" name="Google Shape;2091;p62"/>
          <p:cNvSpPr txBox="1">
            <a:spLocks noGrp="1"/>
          </p:cNvSpPr>
          <p:nvPr>
            <p:ph type="title"/>
          </p:nvPr>
        </p:nvSpPr>
        <p:spPr>
          <a:xfrm>
            <a:off x="938499" y="445025"/>
            <a:ext cx="3949590" cy="941400"/>
          </a:xfrm>
          <a:prstGeom prst="rect">
            <a:avLst/>
          </a:prstGeom>
        </p:spPr>
        <p:txBody>
          <a:bodyPr spcFirstLastPara="1" wrap="square" lIns="91425" tIns="91425" rIns="91425" bIns="91425" anchor="t" anchorCtr="0">
            <a:noAutofit/>
          </a:bodyPr>
          <a:lstStyle/>
          <a:p>
            <a:pPr lvl="0"/>
            <a:r>
              <a:rPr lang="en-US" dirty="0"/>
              <a:t>RESEARCH GAP</a:t>
            </a:r>
          </a:p>
        </p:txBody>
      </p:sp>
      <p:cxnSp>
        <p:nvCxnSpPr>
          <p:cNvPr id="2092" name="Google Shape;2092;p62"/>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 name="Subtitle 7">
            <a:extLst>
              <a:ext uri="{FF2B5EF4-FFF2-40B4-BE49-F238E27FC236}">
                <a16:creationId xmlns:a16="http://schemas.microsoft.com/office/drawing/2014/main" id="{FE11B166-5765-D8A2-FF29-CCA1D2F68234}"/>
              </a:ext>
            </a:extLst>
          </p:cNvPr>
          <p:cNvSpPr txBox="1">
            <a:spLocks/>
          </p:cNvSpPr>
          <p:nvPr/>
        </p:nvSpPr>
        <p:spPr>
          <a:xfrm>
            <a:off x="1037814" y="1178523"/>
            <a:ext cx="7648986" cy="334031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600" b="1" dirty="0"/>
          </a:p>
          <a:p>
            <a:pPr marL="114300"/>
            <a:endParaRPr lang="en-US" sz="1600" b="1" dirty="0"/>
          </a:p>
          <a:p>
            <a:pPr>
              <a:buFont typeface="Arial" panose="020B0604020202020204" pitchFamily="34" charset="0"/>
              <a:buChar char="•"/>
            </a:pPr>
            <a:endParaRPr lang="en-US" dirty="0"/>
          </a:p>
        </p:txBody>
      </p:sp>
      <p:sp>
        <p:nvSpPr>
          <p:cNvPr id="4" name="Subtitle 7">
            <a:extLst>
              <a:ext uri="{FF2B5EF4-FFF2-40B4-BE49-F238E27FC236}">
                <a16:creationId xmlns:a16="http://schemas.microsoft.com/office/drawing/2014/main" id="{AFE20F05-CA63-0CCD-F8FC-6A52A376B967}"/>
              </a:ext>
            </a:extLst>
          </p:cNvPr>
          <p:cNvSpPr txBox="1">
            <a:spLocks/>
          </p:cNvSpPr>
          <p:nvPr/>
        </p:nvSpPr>
        <p:spPr>
          <a:xfrm>
            <a:off x="1190214" y="1330923"/>
            <a:ext cx="7648986" cy="334031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Arial" panose="020B0604020202020204" pitchFamily="34" charset="0"/>
              <a:buChar char="•"/>
            </a:pPr>
            <a:endParaRPr lang="en-US" sz="1600" b="1" dirty="0"/>
          </a:p>
          <a:p>
            <a:pPr marL="114300"/>
            <a:endParaRPr lang="en-US" sz="1600" b="1" dirty="0"/>
          </a:p>
          <a:p>
            <a:pPr>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9CAE7857-F078-3149-B1C6-8C437F653FAA}"/>
              </a:ext>
            </a:extLst>
          </p:cNvPr>
          <p:cNvPicPr>
            <a:picLocks noChangeAspect="1"/>
          </p:cNvPicPr>
          <p:nvPr/>
        </p:nvPicPr>
        <p:blipFill>
          <a:blip r:embed="rId3"/>
          <a:stretch>
            <a:fillRect/>
          </a:stretch>
        </p:blipFill>
        <p:spPr>
          <a:xfrm>
            <a:off x="0" y="4807287"/>
            <a:ext cx="6907367" cy="445047"/>
          </a:xfrm>
          <a:prstGeom prst="rect">
            <a:avLst/>
          </a:prstGeom>
        </p:spPr>
      </p:pic>
      <p:pic>
        <p:nvPicPr>
          <p:cNvPr id="7" name="Picture 6">
            <a:extLst>
              <a:ext uri="{FF2B5EF4-FFF2-40B4-BE49-F238E27FC236}">
                <a16:creationId xmlns:a16="http://schemas.microsoft.com/office/drawing/2014/main" id="{0EA989AE-01C8-AAA3-5CAA-8E56CB1690AC}"/>
              </a:ext>
            </a:extLst>
          </p:cNvPr>
          <p:cNvPicPr>
            <a:picLocks noChangeAspect="1"/>
          </p:cNvPicPr>
          <p:nvPr/>
        </p:nvPicPr>
        <p:blipFill>
          <a:blip r:embed="rId4"/>
          <a:stretch>
            <a:fillRect/>
          </a:stretch>
        </p:blipFill>
        <p:spPr>
          <a:xfrm>
            <a:off x="1454085" y="1071781"/>
            <a:ext cx="5931454" cy="3553795"/>
          </a:xfrm>
          <a:prstGeom prst="rect">
            <a:avLst/>
          </a:prstGeom>
        </p:spPr>
      </p:pic>
    </p:spTree>
    <p:extLst>
      <p:ext uri="{BB962C8B-B14F-4D97-AF65-F5344CB8AC3E}">
        <p14:creationId xmlns:p14="http://schemas.microsoft.com/office/powerpoint/2010/main" val="152597647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D92A53E-FBF5-22A1-D49C-580716E49AD3}"/>
              </a:ext>
            </a:extLst>
          </p:cNvPr>
          <p:cNvSpPr>
            <a:spLocks noGrp="1"/>
          </p:cNvSpPr>
          <p:nvPr>
            <p:ph type="body" idx="2"/>
          </p:nvPr>
        </p:nvSpPr>
        <p:spPr>
          <a:xfrm>
            <a:off x="511779" y="1763305"/>
            <a:ext cx="8120441" cy="1750180"/>
          </a:xfrm>
        </p:spPr>
        <p:txBody>
          <a:bodyPr/>
          <a:lstStyle/>
          <a:p>
            <a:r>
              <a:rPr lang="en-US" sz="1600" b="1" dirty="0"/>
              <a:t>Enable secure data communication in a modern house to enhance the physical safety. </a:t>
            </a:r>
          </a:p>
        </p:txBody>
      </p:sp>
      <p:sp>
        <p:nvSpPr>
          <p:cNvPr id="4" name="Title 3">
            <a:extLst>
              <a:ext uri="{FF2B5EF4-FFF2-40B4-BE49-F238E27FC236}">
                <a16:creationId xmlns:a16="http://schemas.microsoft.com/office/drawing/2014/main" id="{064750A7-7441-8D17-9DB7-5AC454DC08E6}"/>
              </a:ext>
            </a:extLst>
          </p:cNvPr>
          <p:cNvSpPr>
            <a:spLocks noGrp="1"/>
          </p:cNvSpPr>
          <p:nvPr>
            <p:ph type="title"/>
          </p:nvPr>
        </p:nvSpPr>
        <p:spPr>
          <a:xfrm>
            <a:off x="672685" y="615146"/>
            <a:ext cx="5579259" cy="941400"/>
          </a:xfrm>
        </p:spPr>
        <p:txBody>
          <a:bodyPr/>
          <a:lstStyle/>
          <a:p>
            <a:r>
              <a:rPr lang="en-US" dirty="0"/>
              <a:t>MAIN OBJECTIVE</a:t>
            </a:r>
          </a:p>
        </p:txBody>
      </p:sp>
      <p:pic>
        <p:nvPicPr>
          <p:cNvPr id="6" name="Picture 5">
            <a:extLst>
              <a:ext uri="{FF2B5EF4-FFF2-40B4-BE49-F238E27FC236}">
                <a16:creationId xmlns:a16="http://schemas.microsoft.com/office/drawing/2014/main" id="{959B158C-2F52-1CDF-B7A4-B61FCA218D29}"/>
              </a:ext>
            </a:extLst>
          </p:cNvPr>
          <p:cNvPicPr>
            <a:picLocks noChangeAspect="1"/>
          </p:cNvPicPr>
          <p:nvPr/>
        </p:nvPicPr>
        <p:blipFill>
          <a:blip r:embed="rId2"/>
          <a:stretch>
            <a:fillRect/>
          </a:stretch>
        </p:blipFill>
        <p:spPr>
          <a:xfrm>
            <a:off x="672685" y="548084"/>
            <a:ext cx="2889754" cy="134124"/>
          </a:xfrm>
          <a:prstGeom prst="rect">
            <a:avLst/>
          </a:prstGeom>
        </p:spPr>
      </p:pic>
      <p:pic>
        <p:nvPicPr>
          <p:cNvPr id="5" name="Picture 4">
            <a:extLst>
              <a:ext uri="{FF2B5EF4-FFF2-40B4-BE49-F238E27FC236}">
                <a16:creationId xmlns:a16="http://schemas.microsoft.com/office/drawing/2014/main" id="{9F161067-A415-FFD5-6E82-834C4490BC0E}"/>
              </a:ext>
            </a:extLst>
          </p:cNvPr>
          <p:cNvPicPr>
            <a:picLocks noChangeAspect="1"/>
          </p:cNvPicPr>
          <p:nvPr/>
        </p:nvPicPr>
        <p:blipFill>
          <a:blip r:embed="rId3"/>
          <a:stretch>
            <a:fillRect/>
          </a:stretch>
        </p:blipFill>
        <p:spPr>
          <a:xfrm>
            <a:off x="5850935" y="2677351"/>
            <a:ext cx="3083030" cy="2085786"/>
          </a:xfrm>
          <a:prstGeom prst="rect">
            <a:avLst/>
          </a:prstGeom>
        </p:spPr>
      </p:pic>
      <p:pic>
        <p:nvPicPr>
          <p:cNvPr id="7" name="Picture 6">
            <a:extLst>
              <a:ext uri="{FF2B5EF4-FFF2-40B4-BE49-F238E27FC236}">
                <a16:creationId xmlns:a16="http://schemas.microsoft.com/office/drawing/2014/main" id="{B368C23A-B3DE-E611-6FDF-FE61A483C9E0}"/>
              </a:ext>
            </a:extLst>
          </p:cNvPr>
          <p:cNvPicPr>
            <a:picLocks noChangeAspect="1"/>
          </p:cNvPicPr>
          <p:nvPr/>
        </p:nvPicPr>
        <p:blipFill>
          <a:blip r:embed="rId4"/>
          <a:stretch>
            <a:fillRect/>
          </a:stretch>
        </p:blipFill>
        <p:spPr>
          <a:xfrm>
            <a:off x="0" y="4763137"/>
            <a:ext cx="6907367" cy="445047"/>
          </a:xfrm>
          <a:prstGeom prst="rect">
            <a:avLst/>
          </a:prstGeom>
        </p:spPr>
      </p:pic>
    </p:spTree>
    <p:extLst>
      <p:ext uri="{BB962C8B-B14F-4D97-AF65-F5344CB8AC3E}">
        <p14:creationId xmlns:p14="http://schemas.microsoft.com/office/powerpoint/2010/main" val="30930300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D92A53E-FBF5-22A1-D49C-580716E49AD3}"/>
              </a:ext>
            </a:extLst>
          </p:cNvPr>
          <p:cNvSpPr>
            <a:spLocks noGrp="1"/>
          </p:cNvSpPr>
          <p:nvPr>
            <p:ph type="body" idx="2"/>
          </p:nvPr>
        </p:nvSpPr>
        <p:spPr>
          <a:xfrm>
            <a:off x="672685" y="1333262"/>
            <a:ext cx="7471855" cy="3324300"/>
          </a:xfrm>
        </p:spPr>
        <p:txBody>
          <a:bodyPr/>
          <a:lstStyle/>
          <a:p>
            <a:pPr marL="342900" marR="0" lvl="0" indent="-342900">
              <a:lnSpc>
                <a:spcPct val="107000"/>
              </a:lnSpc>
              <a:spcBef>
                <a:spcPts val="0"/>
              </a:spcBef>
              <a:spcAft>
                <a:spcPts val="0"/>
              </a:spcAft>
              <a:buFont typeface="Symbol" panose="05050102010706020507" pitchFamily="18" charset="2"/>
              <a:buChar char=""/>
            </a:pPr>
            <a:r>
              <a:rPr lang="en-US" sz="1600" b="1" dirty="0">
                <a:effectLst/>
                <a:latin typeface="Montserrat" panose="00000500000000000000" pitchFamily="2" charset="0"/>
                <a:ea typeface="Calibri" panose="020F0502020204030204" pitchFamily="34" charset="0"/>
                <a:cs typeface="Calibri" panose="020F0502020204030204" pitchFamily="34" charset="0"/>
              </a:rPr>
              <a:t>Conduct more research on adversarial attacks</a:t>
            </a:r>
          </a:p>
          <a:p>
            <a:pPr marL="342900" marR="0" lvl="0" indent="-342900">
              <a:lnSpc>
                <a:spcPct val="107000"/>
              </a:lnSpc>
              <a:spcBef>
                <a:spcPts val="0"/>
              </a:spcBef>
              <a:spcAft>
                <a:spcPts val="0"/>
              </a:spcAft>
              <a:buFont typeface="Symbol" panose="05050102010706020507" pitchFamily="18" charset="2"/>
              <a:buChar char=""/>
            </a:pPr>
            <a:endParaRPr lang="en-US" sz="1600" b="1" dirty="0">
              <a:effectLst/>
              <a:latin typeface="Montserrat" panose="00000500000000000000" pitchFamily="2" charset="0"/>
              <a:ea typeface="Calibri" panose="020F0502020204030204" pitchFamily="34" charset="0"/>
              <a:cs typeface="Iskoola Pota" panose="020B0502040204020203"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600" b="1" dirty="0">
                <a:effectLst/>
                <a:latin typeface="Montserrat" panose="00000500000000000000" pitchFamily="2" charset="0"/>
                <a:ea typeface="Calibri" panose="020F0502020204030204" pitchFamily="34" charset="0"/>
                <a:cs typeface="Calibri" panose="020F0502020204030204" pitchFamily="34" charset="0"/>
              </a:rPr>
              <a:t>Develop a Machine learning model to detect cyber threats by analyzing the network traffic and prevent cyber threats.</a:t>
            </a:r>
          </a:p>
          <a:p>
            <a:pPr marL="342900" marR="0" lvl="0" indent="-342900">
              <a:lnSpc>
                <a:spcPct val="107000"/>
              </a:lnSpc>
              <a:spcBef>
                <a:spcPts val="0"/>
              </a:spcBef>
              <a:spcAft>
                <a:spcPts val="0"/>
              </a:spcAft>
              <a:buFont typeface="Symbol" panose="05050102010706020507" pitchFamily="18" charset="2"/>
              <a:buChar char=""/>
            </a:pPr>
            <a:endParaRPr lang="en-US" sz="1600" b="1" dirty="0">
              <a:effectLst/>
              <a:latin typeface="Montserrat" panose="00000500000000000000" pitchFamily="2" charset="0"/>
              <a:ea typeface="Calibri" panose="020F0502020204030204" pitchFamily="34" charset="0"/>
              <a:cs typeface="Iskoola Pota" panose="020B0502040204020203"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1600" b="1" dirty="0">
                <a:effectLst/>
                <a:latin typeface="Montserrat" panose="00000500000000000000" pitchFamily="2" charset="0"/>
                <a:ea typeface="Calibri" panose="020F0502020204030204" pitchFamily="34" charset="0"/>
                <a:cs typeface="Calibri" panose="020F0502020204030204" pitchFamily="34" charset="0"/>
              </a:rPr>
              <a:t>Develop a Blockchain based solution to store data securely and transmit data without getting theft.</a:t>
            </a:r>
            <a:endParaRPr lang="en-US" sz="1600" b="1" dirty="0">
              <a:effectLst/>
              <a:latin typeface="Montserrat" panose="00000500000000000000" pitchFamily="2" charset="0"/>
              <a:ea typeface="Calibri" panose="020F0502020204030204" pitchFamily="34" charset="0"/>
              <a:cs typeface="Iskoola Pota" panose="020B0502040204020203" pitchFamily="34" charset="0"/>
            </a:endParaRPr>
          </a:p>
          <a:p>
            <a:endParaRPr lang="en-US" sz="1600" b="1" dirty="0">
              <a:latin typeface="Montserrat" panose="00000500000000000000" pitchFamily="2" charset="0"/>
            </a:endParaRPr>
          </a:p>
        </p:txBody>
      </p:sp>
      <p:sp>
        <p:nvSpPr>
          <p:cNvPr id="4" name="Title 3">
            <a:extLst>
              <a:ext uri="{FF2B5EF4-FFF2-40B4-BE49-F238E27FC236}">
                <a16:creationId xmlns:a16="http://schemas.microsoft.com/office/drawing/2014/main" id="{064750A7-7441-8D17-9DB7-5AC454DC08E6}"/>
              </a:ext>
            </a:extLst>
          </p:cNvPr>
          <p:cNvSpPr>
            <a:spLocks noGrp="1"/>
          </p:cNvSpPr>
          <p:nvPr>
            <p:ph type="title"/>
          </p:nvPr>
        </p:nvSpPr>
        <p:spPr>
          <a:xfrm>
            <a:off x="672685" y="615146"/>
            <a:ext cx="5579259" cy="941400"/>
          </a:xfrm>
        </p:spPr>
        <p:txBody>
          <a:bodyPr/>
          <a:lstStyle/>
          <a:p>
            <a:r>
              <a:rPr lang="en-US" dirty="0"/>
              <a:t>SUB OBJECTIVES</a:t>
            </a:r>
          </a:p>
        </p:txBody>
      </p:sp>
      <p:pic>
        <p:nvPicPr>
          <p:cNvPr id="6" name="Picture 5">
            <a:extLst>
              <a:ext uri="{FF2B5EF4-FFF2-40B4-BE49-F238E27FC236}">
                <a16:creationId xmlns:a16="http://schemas.microsoft.com/office/drawing/2014/main" id="{959B158C-2F52-1CDF-B7A4-B61FCA218D29}"/>
              </a:ext>
            </a:extLst>
          </p:cNvPr>
          <p:cNvPicPr>
            <a:picLocks noChangeAspect="1"/>
          </p:cNvPicPr>
          <p:nvPr/>
        </p:nvPicPr>
        <p:blipFill>
          <a:blip r:embed="rId2"/>
          <a:stretch>
            <a:fillRect/>
          </a:stretch>
        </p:blipFill>
        <p:spPr>
          <a:xfrm>
            <a:off x="672685" y="548084"/>
            <a:ext cx="2889754" cy="134124"/>
          </a:xfrm>
          <a:prstGeom prst="rect">
            <a:avLst/>
          </a:prstGeom>
        </p:spPr>
      </p:pic>
      <p:pic>
        <p:nvPicPr>
          <p:cNvPr id="5" name="Picture 4">
            <a:extLst>
              <a:ext uri="{FF2B5EF4-FFF2-40B4-BE49-F238E27FC236}">
                <a16:creationId xmlns:a16="http://schemas.microsoft.com/office/drawing/2014/main" id="{1096DA9D-5FF1-15EF-F31E-942BDD7A2067}"/>
              </a:ext>
            </a:extLst>
          </p:cNvPr>
          <p:cNvPicPr>
            <a:picLocks noChangeAspect="1"/>
          </p:cNvPicPr>
          <p:nvPr/>
        </p:nvPicPr>
        <p:blipFill>
          <a:blip r:embed="rId3"/>
          <a:stretch>
            <a:fillRect/>
          </a:stretch>
        </p:blipFill>
        <p:spPr>
          <a:xfrm>
            <a:off x="0" y="4768789"/>
            <a:ext cx="6907367" cy="445047"/>
          </a:xfrm>
          <a:prstGeom prst="rect">
            <a:avLst/>
          </a:prstGeom>
        </p:spPr>
      </p:pic>
    </p:spTree>
    <p:extLst>
      <p:ext uri="{BB962C8B-B14F-4D97-AF65-F5344CB8AC3E}">
        <p14:creationId xmlns:p14="http://schemas.microsoft.com/office/powerpoint/2010/main" val="346500060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112"/>
        <p:cNvGrpSpPr/>
        <p:nvPr/>
      </p:nvGrpSpPr>
      <p:grpSpPr>
        <a:xfrm>
          <a:off x="0" y="0"/>
          <a:ext cx="0" cy="0"/>
          <a:chOff x="0" y="0"/>
          <a:chExt cx="0" cy="0"/>
        </a:xfrm>
      </p:grpSpPr>
      <p:sp>
        <p:nvSpPr>
          <p:cNvPr id="2113" name="Google Shape;2113;p64"/>
          <p:cNvSpPr txBox="1">
            <a:spLocks noGrp="1"/>
          </p:cNvSpPr>
          <p:nvPr>
            <p:ph type="subTitle" idx="1"/>
          </p:nvPr>
        </p:nvSpPr>
        <p:spPr>
          <a:xfrm>
            <a:off x="938501" y="1300976"/>
            <a:ext cx="8010866" cy="3745157"/>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buFont typeface="Arial" panose="020B0604020202020204" pitchFamily="34" charset="0"/>
              <a:buChar char="•"/>
            </a:pPr>
            <a:r>
              <a:rPr lang="en-US" sz="1600" b="1" dirty="0">
                <a:effectLst/>
                <a:latin typeface="Montserrat" panose="00000500000000000000" pitchFamily="2" charset="0"/>
                <a:ea typeface="Calibri" panose="020F0502020204030204" pitchFamily="34" charset="0"/>
                <a:cs typeface="Latha" panose="020B0604020202020204" pitchFamily="34" charset="0"/>
              </a:rPr>
              <a:t>How to detect threats and response in real-time?</a:t>
            </a:r>
          </a:p>
          <a:p>
            <a:pPr marL="0" marR="0">
              <a:lnSpc>
                <a:spcPct val="107000"/>
              </a:lnSpc>
              <a:spcBef>
                <a:spcPts val="0"/>
              </a:spcBef>
              <a:spcAft>
                <a:spcPts val="800"/>
              </a:spcAft>
              <a:buFont typeface="Arial" panose="020B0604020202020204" pitchFamily="34" charset="0"/>
              <a:buChar char="•"/>
            </a:pPr>
            <a:r>
              <a:rPr lang="en-US" sz="1600" b="1" dirty="0">
                <a:effectLst/>
                <a:latin typeface="Montserrat" panose="00000500000000000000" pitchFamily="2" charset="0"/>
                <a:ea typeface="Calibri" panose="020F0502020204030204" pitchFamily="34" charset="0"/>
                <a:cs typeface="Latha" panose="020B0604020202020204" pitchFamily="34" charset="0"/>
              </a:rPr>
              <a:t>How to address privacy </a:t>
            </a:r>
            <a:r>
              <a:rPr lang="en-US" sz="1600" b="1" dirty="0">
                <a:effectLst/>
                <a:latin typeface="Montserrat" panose="00000500000000000000" pitchFamily="2" charset="0"/>
                <a:ea typeface="Calibri" panose="020F0502020204030204" pitchFamily="34" charset="0"/>
                <a:cs typeface="Calibri" panose="020F0502020204030204" pitchFamily="34" charset="0"/>
              </a:rPr>
              <a:t>concerns</a:t>
            </a:r>
            <a:r>
              <a:rPr lang="en-US" sz="1600" b="1" dirty="0">
                <a:effectLst/>
                <a:latin typeface="Montserrat" panose="00000500000000000000" pitchFamily="2" charset="0"/>
                <a:ea typeface="Calibri" panose="020F0502020204030204" pitchFamily="34" charset="0"/>
                <a:cs typeface="Latha" panose="020B0604020202020204" pitchFamily="34" charset="0"/>
              </a:rPr>
              <a:t>?</a:t>
            </a:r>
          </a:p>
          <a:p>
            <a:pPr marL="0" marR="0">
              <a:lnSpc>
                <a:spcPct val="107000"/>
              </a:lnSpc>
              <a:spcBef>
                <a:spcPts val="0"/>
              </a:spcBef>
              <a:spcAft>
                <a:spcPts val="800"/>
              </a:spcAft>
              <a:buFont typeface="Arial" panose="020B0604020202020204" pitchFamily="34" charset="0"/>
              <a:buChar char="•"/>
            </a:pPr>
            <a:r>
              <a:rPr lang="en-US" sz="1600" b="1" dirty="0">
                <a:effectLst/>
                <a:latin typeface="Montserrat" panose="00000500000000000000" pitchFamily="2" charset="0"/>
                <a:ea typeface="Calibri" panose="020F0502020204030204" pitchFamily="34" charset="0"/>
                <a:cs typeface="Latha" panose="020B0604020202020204" pitchFamily="34" charset="0"/>
              </a:rPr>
              <a:t>How to prevent data tempering and theft?</a:t>
            </a:r>
          </a:p>
          <a:p>
            <a:pPr marL="285750" lvl="0" indent="-285750" algn="l" rtl="0">
              <a:spcBef>
                <a:spcPts val="0"/>
              </a:spcBef>
              <a:spcAft>
                <a:spcPts val="0"/>
              </a:spcAft>
              <a:buFont typeface="Arial" panose="020B0604020202020204" pitchFamily="34" charset="0"/>
              <a:buChar char="•"/>
            </a:pPr>
            <a:endParaRPr sz="1600" b="1" dirty="0"/>
          </a:p>
        </p:txBody>
      </p:sp>
      <p:sp>
        <p:nvSpPr>
          <p:cNvPr id="2114" name="Google Shape;2114;p6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RESEARCH QUESTIONS</a:t>
            </a:r>
          </a:p>
        </p:txBody>
      </p:sp>
      <p:cxnSp>
        <p:nvCxnSpPr>
          <p:cNvPr id="2115" name="Google Shape;2115;p6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1">
            <a:extLst>
              <a:ext uri="{FF2B5EF4-FFF2-40B4-BE49-F238E27FC236}">
                <a16:creationId xmlns:a16="http://schemas.microsoft.com/office/drawing/2014/main" id="{91E56B2D-9396-0BE3-7432-0B78F7733070}"/>
              </a:ext>
            </a:extLst>
          </p:cNvPr>
          <p:cNvPicPr>
            <a:picLocks noChangeAspect="1"/>
          </p:cNvPicPr>
          <p:nvPr/>
        </p:nvPicPr>
        <p:blipFill>
          <a:blip r:embed="rId3"/>
          <a:stretch>
            <a:fillRect/>
          </a:stretch>
        </p:blipFill>
        <p:spPr>
          <a:xfrm>
            <a:off x="6907367" y="3019878"/>
            <a:ext cx="1528905" cy="1479229"/>
          </a:xfrm>
          <a:prstGeom prst="rect">
            <a:avLst/>
          </a:prstGeom>
        </p:spPr>
      </p:pic>
      <p:pic>
        <p:nvPicPr>
          <p:cNvPr id="4" name="Picture 3">
            <a:extLst>
              <a:ext uri="{FF2B5EF4-FFF2-40B4-BE49-F238E27FC236}">
                <a16:creationId xmlns:a16="http://schemas.microsoft.com/office/drawing/2014/main" id="{A27C1729-2A5E-ED90-49C1-A60FC1D16028}"/>
              </a:ext>
            </a:extLst>
          </p:cNvPr>
          <p:cNvPicPr>
            <a:picLocks noChangeAspect="1"/>
          </p:cNvPicPr>
          <p:nvPr/>
        </p:nvPicPr>
        <p:blipFill>
          <a:blip r:embed="rId4"/>
          <a:stretch>
            <a:fillRect/>
          </a:stretch>
        </p:blipFill>
        <p:spPr>
          <a:xfrm>
            <a:off x="0" y="4729478"/>
            <a:ext cx="6907367" cy="445047"/>
          </a:xfrm>
          <a:prstGeom prst="rect">
            <a:avLst/>
          </a:prstGeom>
        </p:spPr>
      </p:pic>
    </p:spTree>
    <p:extLst>
      <p:ext uri="{BB962C8B-B14F-4D97-AF65-F5344CB8AC3E}">
        <p14:creationId xmlns:p14="http://schemas.microsoft.com/office/powerpoint/2010/main" val="88189375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539BA-CCF5-9C78-9F56-222F031F49E0}"/>
              </a:ext>
            </a:extLst>
          </p:cNvPr>
          <p:cNvSpPr>
            <a:spLocks noGrp="1"/>
          </p:cNvSpPr>
          <p:nvPr>
            <p:ph type="title"/>
          </p:nvPr>
        </p:nvSpPr>
        <p:spPr>
          <a:xfrm>
            <a:off x="1257476" y="1922951"/>
            <a:ext cx="4629300" cy="941400"/>
          </a:xfrm>
        </p:spPr>
        <p:txBody>
          <a:bodyPr/>
          <a:lstStyle/>
          <a:p>
            <a:r>
              <a:rPr lang="en-US" sz="3600" dirty="0"/>
              <a:t>INTRODUCTION</a:t>
            </a:r>
          </a:p>
        </p:txBody>
      </p:sp>
      <p:pic>
        <p:nvPicPr>
          <p:cNvPr id="4" name="Picture 3">
            <a:extLst>
              <a:ext uri="{FF2B5EF4-FFF2-40B4-BE49-F238E27FC236}">
                <a16:creationId xmlns:a16="http://schemas.microsoft.com/office/drawing/2014/main" id="{ECF16806-38CC-1529-BC7B-F9AAA4367EEB}"/>
              </a:ext>
            </a:extLst>
          </p:cNvPr>
          <p:cNvPicPr>
            <a:picLocks noChangeAspect="1"/>
          </p:cNvPicPr>
          <p:nvPr/>
        </p:nvPicPr>
        <p:blipFill>
          <a:blip r:embed="rId2"/>
          <a:stretch>
            <a:fillRect/>
          </a:stretch>
        </p:blipFill>
        <p:spPr>
          <a:xfrm>
            <a:off x="1257476" y="1767914"/>
            <a:ext cx="4228923" cy="196280"/>
          </a:xfrm>
          <a:prstGeom prst="rect">
            <a:avLst/>
          </a:prstGeom>
        </p:spPr>
      </p:pic>
    </p:spTree>
    <p:extLst>
      <p:ext uri="{BB962C8B-B14F-4D97-AF65-F5344CB8AC3E}">
        <p14:creationId xmlns:p14="http://schemas.microsoft.com/office/powerpoint/2010/main" val="417340840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14FD0-49C8-502F-4A35-D3AB561C169E}"/>
              </a:ext>
            </a:extLst>
          </p:cNvPr>
          <p:cNvSpPr>
            <a:spLocks noGrp="1"/>
          </p:cNvSpPr>
          <p:nvPr>
            <p:ph type="title"/>
          </p:nvPr>
        </p:nvSpPr>
        <p:spPr>
          <a:xfrm>
            <a:off x="576993" y="450847"/>
            <a:ext cx="4629300" cy="941400"/>
          </a:xfrm>
        </p:spPr>
        <p:txBody>
          <a:bodyPr/>
          <a:lstStyle/>
          <a:p>
            <a:r>
              <a:rPr lang="en-US" dirty="0"/>
              <a:t>METHODOLOGY</a:t>
            </a:r>
          </a:p>
        </p:txBody>
      </p:sp>
      <p:sp>
        <p:nvSpPr>
          <p:cNvPr id="8" name="Text Placeholder 7">
            <a:extLst>
              <a:ext uri="{FF2B5EF4-FFF2-40B4-BE49-F238E27FC236}">
                <a16:creationId xmlns:a16="http://schemas.microsoft.com/office/drawing/2014/main" id="{D725CE1A-59EE-57B2-CD21-584E86E6C51A}"/>
              </a:ext>
            </a:extLst>
          </p:cNvPr>
          <p:cNvSpPr>
            <a:spLocks noGrp="1"/>
          </p:cNvSpPr>
          <p:nvPr>
            <p:ph type="body" idx="1"/>
          </p:nvPr>
        </p:nvSpPr>
        <p:spPr>
          <a:xfrm>
            <a:off x="576993" y="1009475"/>
            <a:ext cx="7089081" cy="3541260"/>
          </a:xfrm>
        </p:spPr>
        <p:txBody>
          <a:bodyPr/>
          <a:lstStyle/>
          <a:p>
            <a:r>
              <a:rPr lang="en-US" b="1" dirty="0"/>
              <a:t>Conduct a literature review: Gather and analyze relevant research papers, reports, and case studies related to IoT security. Identify best practices, frameworks, and standards for securing IoT systems from cyber threats.</a:t>
            </a:r>
          </a:p>
          <a:p>
            <a:pPr marL="139700" indent="0">
              <a:buNone/>
            </a:pPr>
            <a:endParaRPr lang="en-US" b="1" dirty="0"/>
          </a:p>
          <a:p>
            <a:r>
              <a:rPr lang="en-US" b="1" dirty="0"/>
              <a:t>Collect data: Conduct data collection using the selected research methods. </a:t>
            </a:r>
          </a:p>
          <a:p>
            <a:endParaRPr lang="en-US" b="1" dirty="0"/>
          </a:p>
          <a:p>
            <a:r>
              <a:rPr lang="en-US" b="1" dirty="0"/>
              <a:t>Analyze data: Use appropriate data analysis techniques to process and interpret the collected data. For example, use statistical analysis to identify patterns and trends in the data.</a:t>
            </a:r>
          </a:p>
          <a:p>
            <a:endParaRPr lang="en-US" b="1" dirty="0"/>
          </a:p>
          <a:p>
            <a:r>
              <a:rPr lang="en-US" b="1" dirty="0"/>
              <a:t>Develop a security solution: Based on the research findings, propose a security solution that addresses the identified vulnerabilities and meets the system requirements.</a:t>
            </a:r>
          </a:p>
        </p:txBody>
      </p:sp>
      <p:pic>
        <p:nvPicPr>
          <p:cNvPr id="3" name="Picture 2">
            <a:extLst>
              <a:ext uri="{FF2B5EF4-FFF2-40B4-BE49-F238E27FC236}">
                <a16:creationId xmlns:a16="http://schemas.microsoft.com/office/drawing/2014/main" id="{E3964114-B06F-9A75-B43A-774373CC1087}"/>
              </a:ext>
            </a:extLst>
          </p:cNvPr>
          <p:cNvPicPr>
            <a:picLocks noChangeAspect="1"/>
          </p:cNvPicPr>
          <p:nvPr/>
        </p:nvPicPr>
        <p:blipFill>
          <a:blip r:embed="rId2"/>
          <a:stretch>
            <a:fillRect/>
          </a:stretch>
        </p:blipFill>
        <p:spPr>
          <a:xfrm>
            <a:off x="521946" y="383785"/>
            <a:ext cx="2889754" cy="134124"/>
          </a:xfrm>
          <a:prstGeom prst="rect">
            <a:avLst/>
          </a:prstGeom>
        </p:spPr>
      </p:pic>
      <p:pic>
        <p:nvPicPr>
          <p:cNvPr id="4" name="Picture 3">
            <a:extLst>
              <a:ext uri="{FF2B5EF4-FFF2-40B4-BE49-F238E27FC236}">
                <a16:creationId xmlns:a16="http://schemas.microsoft.com/office/drawing/2014/main" id="{31828F4E-903E-0185-9569-3AC2B7316A95}"/>
              </a:ext>
            </a:extLst>
          </p:cNvPr>
          <p:cNvPicPr>
            <a:picLocks noChangeAspect="1"/>
          </p:cNvPicPr>
          <p:nvPr/>
        </p:nvPicPr>
        <p:blipFill>
          <a:blip r:embed="rId3"/>
          <a:stretch>
            <a:fillRect/>
          </a:stretch>
        </p:blipFill>
        <p:spPr>
          <a:xfrm>
            <a:off x="0" y="4759715"/>
            <a:ext cx="6907367" cy="445047"/>
          </a:xfrm>
          <a:prstGeom prst="rect">
            <a:avLst/>
          </a:prstGeom>
        </p:spPr>
      </p:pic>
    </p:spTree>
    <p:extLst>
      <p:ext uri="{BB962C8B-B14F-4D97-AF65-F5344CB8AC3E}">
        <p14:creationId xmlns:p14="http://schemas.microsoft.com/office/powerpoint/2010/main" val="425126153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14FD0-49C8-502F-4A35-D3AB561C169E}"/>
              </a:ext>
            </a:extLst>
          </p:cNvPr>
          <p:cNvSpPr>
            <a:spLocks noGrp="1"/>
          </p:cNvSpPr>
          <p:nvPr>
            <p:ph type="title"/>
          </p:nvPr>
        </p:nvSpPr>
        <p:spPr>
          <a:xfrm>
            <a:off x="576993" y="450847"/>
            <a:ext cx="4629300" cy="941400"/>
          </a:xfrm>
        </p:spPr>
        <p:txBody>
          <a:bodyPr/>
          <a:lstStyle/>
          <a:p>
            <a:r>
              <a:rPr lang="en-US" dirty="0"/>
              <a:t>METHODOLOGY</a:t>
            </a:r>
          </a:p>
        </p:txBody>
      </p:sp>
      <p:sp>
        <p:nvSpPr>
          <p:cNvPr id="8" name="Text Placeholder 7">
            <a:extLst>
              <a:ext uri="{FF2B5EF4-FFF2-40B4-BE49-F238E27FC236}">
                <a16:creationId xmlns:a16="http://schemas.microsoft.com/office/drawing/2014/main" id="{D725CE1A-59EE-57B2-CD21-584E86E6C51A}"/>
              </a:ext>
            </a:extLst>
          </p:cNvPr>
          <p:cNvSpPr>
            <a:spLocks noGrp="1"/>
          </p:cNvSpPr>
          <p:nvPr>
            <p:ph type="body" idx="1"/>
          </p:nvPr>
        </p:nvSpPr>
        <p:spPr>
          <a:xfrm>
            <a:off x="576993" y="1009475"/>
            <a:ext cx="7089081" cy="3541260"/>
          </a:xfrm>
        </p:spPr>
        <p:txBody>
          <a:bodyPr/>
          <a:lstStyle/>
          <a:p>
            <a:pPr marL="0" marR="0">
              <a:lnSpc>
                <a:spcPct val="107000"/>
              </a:lnSpc>
              <a:spcBef>
                <a:spcPts val="0"/>
              </a:spcBef>
              <a:spcAft>
                <a:spcPts val="800"/>
              </a:spcAft>
            </a:pPr>
            <a:r>
              <a:rPr lang="en-US" sz="1600" b="1" dirty="0">
                <a:effectLst/>
                <a:latin typeface="Montserrat" panose="00000500000000000000" pitchFamily="2" charset="0"/>
                <a:ea typeface="Calibri" panose="020F0502020204030204" pitchFamily="34" charset="0"/>
                <a:cs typeface="Calibri" panose="020F0502020204030204" pitchFamily="34" charset="0"/>
              </a:rPr>
              <a:t>Implement the security solution: Test and implement the proposed security solution in the IoT system</a:t>
            </a:r>
          </a:p>
          <a:p>
            <a:pPr marL="0" marR="0">
              <a:lnSpc>
                <a:spcPct val="107000"/>
              </a:lnSpc>
              <a:spcBef>
                <a:spcPts val="0"/>
              </a:spcBef>
              <a:spcAft>
                <a:spcPts val="800"/>
              </a:spcAft>
            </a:pPr>
            <a:endParaRPr lang="en-US" sz="1600" b="1" dirty="0">
              <a:effectLst/>
              <a:latin typeface="Montserrat" panose="00000500000000000000" pitchFamily="2" charset="0"/>
              <a:ea typeface="Calibri" panose="020F0502020204030204" pitchFamily="34" charset="0"/>
              <a:cs typeface="Iskoola Pota" panose="020B0502040204020203" pitchFamily="34" charset="0"/>
            </a:endParaRPr>
          </a:p>
          <a:p>
            <a:pPr marL="0" marR="0">
              <a:lnSpc>
                <a:spcPct val="107000"/>
              </a:lnSpc>
              <a:spcBef>
                <a:spcPts val="0"/>
              </a:spcBef>
              <a:spcAft>
                <a:spcPts val="800"/>
              </a:spcAft>
            </a:pPr>
            <a:r>
              <a:rPr lang="en-US" sz="1600" b="1" dirty="0">
                <a:effectLst/>
                <a:latin typeface="Montserrat" panose="00000500000000000000" pitchFamily="2" charset="0"/>
                <a:ea typeface="Calibri" panose="020F0502020204030204" pitchFamily="34" charset="0"/>
                <a:cs typeface="Calibri" panose="020F0502020204030204" pitchFamily="34" charset="0"/>
              </a:rPr>
              <a:t>Evaluate the security solution: Conduct a post-          implementation evaluation of the security solution to assess its effectiveness in mitigating cyber threats.</a:t>
            </a:r>
            <a:endParaRPr lang="en-US" sz="1600" b="1" dirty="0">
              <a:effectLst/>
              <a:latin typeface="Montserrat" panose="00000500000000000000" pitchFamily="2" charset="0"/>
              <a:ea typeface="Calibri" panose="020F0502020204030204" pitchFamily="34" charset="0"/>
              <a:cs typeface="Iskoola Pota" panose="020B0502040204020203" pitchFamily="34" charset="0"/>
            </a:endParaRPr>
          </a:p>
        </p:txBody>
      </p:sp>
      <p:pic>
        <p:nvPicPr>
          <p:cNvPr id="3" name="Picture 2">
            <a:extLst>
              <a:ext uri="{FF2B5EF4-FFF2-40B4-BE49-F238E27FC236}">
                <a16:creationId xmlns:a16="http://schemas.microsoft.com/office/drawing/2014/main" id="{E3964114-B06F-9A75-B43A-774373CC1087}"/>
              </a:ext>
            </a:extLst>
          </p:cNvPr>
          <p:cNvPicPr>
            <a:picLocks noChangeAspect="1"/>
          </p:cNvPicPr>
          <p:nvPr/>
        </p:nvPicPr>
        <p:blipFill>
          <a:blip r:embed="rId2"/>
          <a:stretch>
            <a:fillRect/>
          </a:stretch>
        </p:blipFill>
        <p:spPr>
          <a:xfrm>
            <a:off x="521946" y="383785"/>
            <a:ext cx="2889754" cy="134124"/>
          </a:xfrm>
          <a:prstGeom prst="rect">
            <a:avLst/>
          </a:prstGeom>
        </p:spPr>
      </p:pic>
      <p:pic>
        <p:nvPicPr>
          <p:cNvPr id="4" name="Picture 3">
            <a:extLst>
              <a:ext uri="{FF2B5EF4-FFF2-40B4-BE49-F238E27FC236}">
                <a16:creationId xmlns:a16="http://schemas.microsoft.com/office/drawing/2014/main" id="{77DDF366-1ADF-5705-37AC-389E1ABD36CB}"/>
              </a:ext>
            </a:extLst>
          </p:cNvPr>
          <p:cNvPicPr>
            <a:picLocks noChangeAspect="1"/>
          </p:cNvPicPr>
          <p:nvPr/>
        </p:nvPicPr>
        <p:blipFill>
          <a:blip r:embed="rId3"/>
          <a:stretch>
            <a:fillRect/>
          </a:stretch>
        </p:blipFill>
        <p:spPr>
          <a:xfrm>
            <a:off x="-41984" y="4759715"/>
            <a:ext cx="6907367" cy="445047"/>
          </a:xfrm>
          <a:prstGeom prst="rect">
            <a:avLst/>
          </a:prstGeom>
        </p:spPr>
      </p:pic>
    </p:spTree>
    <p:extLst>
      <p:ext uri="{BB962C8B-B14F-4D97-AF65-F5344CB8AC3E}">
        <p14:creationId xmlns:p14="http://schemas.microsoft.com/office/powerpoint/2010/main" val="212735345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14FD0-49C8-502F-4A35-D3AB561C169E}"/>
              </a:ext>
            </a:extLst>
          </p:cNvPr>
          <p:cNvSpPr>
            <a:spLocks noGrp="1"/>
          </p:cNvSpPr>
          <p:nvPr>
            <p:ph type="title"/>
          </p:nvPr>
        </p:nvSpPr>
        <p:spPr>
          <a:xfrm>
            <a:off x="576993" y="450847"/>
            <a:ext cx="4629300" cy="941400"/>
          </a:xfrm>
        </p:spPr>
        <p:txBody>
          <a:bodyPr/>
          <a:lstStyle/>
          <a:p>
            <a:r>
              <a:rPr lang="en-US" dirty="0"/>
              <a:t>METHODOLOGY</a:t>
            </a:r>
          </a:p>
        </p:txBody>
      </p:sp>
      <p:pic>
        <p:nvPicPr>
          <p:cNvPr id="3" name="Picture 2">
            <a:extLst>
              <a:ext uri="{FF2B5EF4-FFF2-40B4-BE49-F238E27FC236}">
                <a16:creationId xmlns:a16="http://schemas.microsoft.com/office/drawing/2014/main" id="{E3964114-B06F-9A75-B43A-774373CC1087}"/>
              </a:ext>
            </a:extLst>
          </p:cNvPr>
          <p:cNvPicPr>
            <a:picLocks noChangeAspect="1"/>
          </p:cNvPicPr>
          <p:nvPr/>
        </p:nvPicPr>
        <p:blipFill>
          <a:blip r:embed="rId2"/>
          <a:stretch>
            <a:fillRect/>
          </a:stretch>
        </p:blipFill>
        <p:spPr>
          <a:xfrm>
            <a:off x="521946" y="383785"/>
            <a:ext cx="2889754" cy="134124"/>
          </a:xfrm>
          <a:prstGeom prst="rect">
            <a:avLst/>
          </a:prstGeom>
        </p:spPr>
      </p:pic>
      <p:pic>
        <p:nvPicPr>
          <p:cNvPr id="5" name="Picture 4" descr="Diagram&#10;&#10;Description automatically generated">
            <a:extLst>
              <a:ext uri="{FF2B5EF4-FFF2-40B4-BE49-F238E27FC236}">
                <a16:creationId xmlns:a16="http://schemas.microsoft.com/office/drawing/2014/main" id="{5F0D8203-548F-615C-84BE-FDA6688EF4D6}"/>
              </a:ext>
            </a:extLst>
          </p:cNvPr>
          <p:cNvPicPr>
            <a:picLocks noChangeAspect="1"/>
          </p:cNvPicPr>
          <p:nvPr/>
        </p:nvPicPr>
        <p:blipFill>
          <a:blip r:embed="rId3"/>
          <a:stretch>
            <a:fillRect/>
          </a:stretch>
        </p:blipFill>
        <p:spPr>
          <a:xfrm>
            <a:off x="823721" y="1185763"/>
            <a:ext cx="7323764" cy="3364972"/>
          </a:xfrm>
          <a:prstGeom prst="rect">
            <a:avLst/>
          </a:prstGeom>
        </p:spPr>
      </p:pic>
      <p:pic>
        <p:nvPicPr>
          <p:cNvPr id="4" name="Picture 3">
            <a:extLst>
              <a:ext uri="{FF2B5EF4-FFF2-40B4-BE49-F238E27FC236}">
                <a16:creationId xmlns:a16="http://schemas.microsoft.com/office/drawing/2014/main" id="{2C2FF7B7-9AB2-AF25-1B4C-5666DF44F3EF}"/>
              </a:ext>
            </a:extLst>
          </p:cNvPr>
          <p:cNvPicPr>
            <a:picLocks noChangeAspect="1"/>
          </p:cNvPicPr>
          <p:nvPr/>
        </p:nvPicPr>
        <p:blipFill>
          <a:blip r:embed="rId4"/>
          <a:stretch>
            <a:fillRect/>
          </a:stretch>
        </p:blipFill>
        <p:spPr>
          <a:xfrm>
            <a:off x="-41984" y="4759715"/>
            <a:ext cx="6907367" cy="445047"/>
          </a:xfrm>
          <a:prstGeom prst="rect">
            <a:avLst/>
          </a:prstGeom>
        </p:spPr>
      </p:pic>
    </p:spTree>
    <p:extLst>
      <p:ext uri="{BB962C8B-B14F-4D97-AF65-F5344CB8AC3E}">
        <p14:creationId xmlns:p14="http://schemas.microsoft.com/office/powerpoint/2010/main" val="423772565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2FB11-8F80-C332-2677-F8C9FEE6F1A2}"/>
              </a:ext>
            </a:extLst>
          </p:cNvPr>
          <p:cNvSpPr>
            <a:spLocks noGrp="1"/>
          </p:cNvSpPr>
          <p:nvPr>
            <p:ph type="title"/>
          </p:nvPr>
        </p:nvSpPr>
        <p:spPr>
          <a:xfrm>
            <a:off x="1428345" y="3666456"/>
            <a:ext cx="2168967" cy="655196"/>
          </a:xfrm>
        </p:spPr>
        <p:txBody>
          <a:bodyPr/>
          <a:lstStyle/>
          <a:p>
            <a:r>
              <a:rPr lang="en-US" dirty="0"/>
              <a:t>Non-Functional</a:t>
            </a:r>
            <a:br>
              <a:rPr lang="en-US" dirty="0"/>
            </a:br>
            <a:endParaRPr lang="en-US" dirty="0"/>
          </a:p>
        </p:txBody>
      </p:sp>
      <p:sp>
        <p:nvSpPr>
          <p:cNvPr id="6" name="Title 5">
            <a:extLst>
              <a:ext uri="{FF2B5EF4-FFF2-40B4-BE49-F238E27FC236}">
                <a16:creationId xmlns:a16="http://schemas.microsoft.com/office/drawing/2014/main" id="{B081DEB3-B423-DB1C-13BC-BD1F898F5E2B}"/>
              </a:ext>
            </a:extLst>
          </p:cNvPr>
          <p:cNvSpPr>
            <a:spLocks noGrp="1"/>
          </p:cNvSpPr>
          <p:nvPr>
            <p:ph type="title" idx="4"/>
          </p:nvPr>
        </p:nvSpPr>
        <p:spPr>
          <a:xfrm>
            <a:off x="282353" y="713610"/>
            <a:ext cx="8579294" cy="941400"/>
          </a:xfrm>
        </p:spPr>
        <p:txBody>
          <a:bodyPr/>
          <a:lstStyle/>
          <a:p>
            <a:r>
              <a:rPr lang="en-US" dirty="0"/>
              <a:t>FUNCTIONAL &amp; NON-FUNCTIONAL REQUIREMENTS</a:t>
            </a:r>
          </a:p>
        </p:txBody>
      </p:sp>
      <p:sp>
        <p:nvSpPr>
          <p:cNvPr id="7" name="Title 6">
            <a:extLst>
              <a:ext uri="{FF2B5EF4-FFF2-40B4-BE49-F238E27FC236}">
                <a16:creationId xmlns:a16="http://schemas.microsoft.com/office/drawing/2014/main" id="{93D627D1-0665-3AC8-7379-ADFD2B641F53}"/>
              </a:ext>
            </a:extLst>
          </p:cNvPr>
          <p:cNvSpPr>
            <a:spLocks noGrp="1"/>
          </p:cNvSpPr>
          <p:nvPr>
            <p:ph type="title" idx="5"/>
          </p:nvPr>
        </p:nvSpPr>
        <p:spPr>
          <a:xfrm>
            <a:off x="1172373" y="1766088"/>
            <a:ext cx="2067000" cy="548400"/>
          </a:xfrm>
        </p:spPr>
        <p:txBody>
          <a:bodyPr/>
          <a:lstStyle/>
          <a:p>
            <a:r>
              <a:rPr lang="en-US" dirty="0"/>
              <a:t>Functional</a:t>
            </a:r>
          </a:p>
        </p:txBody>
      </p:sp>
      <p:pic>
        <p:nvPicPr>
          <p:cNvPr id="9" name="Picture 8">
            <a:extLst>
              <a:ext uri="{FF2B5EF4-FFF2-40B4-BE49-F238E27FC236}">
                <a16:creationId xmlns:a16="http://schemas.microsoft.com/office/drawing/2014/main" id="{94557648-65D8-3BD2-CAD7-66ED07CF5B48}"/>
              </a:ext>
            </a:extLst>
          </p:cNvPr>
          <p:cNvPicPr>
            <a:picLocks noChangeAspect="1"/>
          </p:cNvPicPr>
          <p:nvPr/>
        </p:nvPicPr>
        <p:blipFill>
          <a:blip r:embed="rId2"/>
          <a:stretch>
            <a:fillRect/>
          </a:stretch>
        </p:blipFill>
        <p:spPr>
          <a:xfrm>
            <a:off x="181999" y="640950"/>
            <a:ext cx="5672621" cy="263287"/>
          </a:xfrm>
          <a:prstGeom prst="rect">
            <a:avLst/>
          </a:prstGeom>
        </p:spPr>
      </p:pic>
      <p:pic>
        <p:nvPicPr>
          <p:cNvPr id="3" name="Picture 2">
            <a:extLst>
              <a:ext uri="{FF2B5EF4-FFF2-40B4-BE49-F238E27FC236}">
                <a16:creationId xmlns:a16="http://schemas.microsoft.com/office/drawing/2014/main" id="{2A5DBC5F-6C39-E864-595B-29276DCFCAC6}"/>
              </a:ext>
            </a:extLst>
          </p:cNvPr>
          <p:cNvPicPr>
            <a:picLocks noChangeAspect="1"/>
          </p:cNvPicPr>
          <p:nvPr/>
        </p:nvPicPr>
        <p:blipFill>
          <a:blip r:embed="rId3"/>
          <a:stretch>
            <a:fillRect/>
          </a:stretch>
        </p:blipFill>
        <p:spPr>
          <a:xfrm>
            <a:off x="-30144" y="4780926"/>
            <a:ext cx="6907367" cy="445047"/>
          </a:xfrm>
          <a:prstGeom prst="rect">
            <a:avLst/>
          </a:prstGeom>
        </p:spPr>
      </p:pic>
      <p:sp>
        <p:nvSpPr>
          <p:cNvPr id="4" name="Title 6">
            <a:extLst>
              <a:ext uri="{FF2B5EF4-FFF2-40B4-BE49-F238E27FC236}">
                <a16:creationId xmlns:a16="http://schemas.microsoft.com/office/drawing/2014/main" id="{2E857698-CF67-9EFB-9C1E-B6390488122B}"/>
              </a:ext>
            </a:extLst>
          </p:cNvPr>
          <p:cNvSpPr txBox="1">
            <a:spLocks/>
          </p:cNvSpPr>
          <p:nvPr/>
        </p:nvSpPr>
        <p:spPr>
          <a:xfrm>
            <a:off x="3516923" y="1506298"/>
            <a:ext cx="5134708" cy="10679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pPr marL="285750" indent="-285750" algn="l">
              <a:buFont typeface="Arial" panose="020B0604020202020204" pitchFamily="34" charset="0"/>
              <a:buChar char="•"/>
            </a:pPr>
            <a:r>
              <a:rPr lang="en-US" sz="1600" dirty="0">
                <a:latin typeface="Montserrat" panose="00000500000000000000" pitchFamily="2" charset="0"/>
              </a:rPr>
              <a:t>Detecting the cyber attacks Realtime </a:t>
            </a:r>
          </a:p>
          <a:p>
            <a:pPr marL="285750" indent="-285750" algn="l">
              <a:buFont typeface="Arial" panose="020B0604020202020204" pitchFamily="34" charset="0"/>
              <a:buChar char="•"/>
            </a:pPr>
            <a:r>
              <a:rPr lang="en-US" sz="1600" dirty="0">
                <a:latin typeface="Montserrat" panose="00000500000000000000" pitchFamily="2" charset="0"/>
              </a:rPr>
              <a:t>Preventing the cyber-attacks Realtime </a:t>
            </a:r>
          </a:p>
          <a:p>
            <a:pPr marL="285750" indent="-285750" algn="l">
              <a:buFont typeface="Arial" panose="020B0604020202020204" pitchFamily="34" charset="0"/>
              <a:buChar char="•"/>
            </a:pPr>
            <a:r>
              <a:rPr lang="en-US" sz="1600" dirty="0">
                <a:latin typeface="Montserrat" panose="00000500000000000000" pitchFamily="2" charset="0"/>
              </a:rPr>
              <a:t>Preventing the modification and theft of data</a:t>
            </a:r>
          </a:p>
        </p:txBody>
      </p:sp>
      <p:pic>
        <p:nvPicPr>
          <p:cNvPr id="5" name="Picture 4">
            <a:extLst>
              <a:ext uri="{FF2B5EF4-FFF2-40B4-BE49-F238E27FC236}">
                <a16:creationId xmlns:a16="http://schemas.microsoft.com/office/drawing/2014/main" id="{7C92A671-A5E2-DA25-4550-DCE95B92D0BD}"/>
              </a:ext>
            </a:extLst>
          </p:cNvPr>
          <p:cNvPicPr>
            <a:picLocks noChangeAspect="1"/>
          </p:cNvPicPr>
          <p:nvPr/>
        </p:nvPicPr>
        <p:blipFill>
          <a:blip r:embed="rId2"/>
          <a:stretch>
            <a:fillRect/>
          </a:stretch>
        </p:blipFill>
        <p:spPr>
          <a:xfrm>
            <a:off x="1735689" y="2885039"/>
            <a:ext cx="5672621" cy="263287"/>
          </a:xfrm>
          <a:prstGeom prst="rect">
            <a:avLst/>
          </a:prstGeom>
        </p:spPr>
      </p:pic>
      <p:sp>
        <p:nvSpPr>
          <p:cNvPr id="8" name="Title 6">
            <a:extLst>
              <a:ext uri="{FF2B5EF4-FFF2-40B4-BE49-F238E27FC236}">
                <a16:creationId xmlns:a16="http://schemas.microsoft.com/office/drawing/2014/main" id="{7B0B9F43-B4BE-9411-826E-E1CC0E8C3CF7}"/>
              </a:ext>
            </a:extLst>
          </p:cNvPr>
          <p:cNvSpPr txBox="1">
            <a:spLocks/>
          </p:cNvSpPr>
          <p:nvPr/>
        </p:nvSpPr>
        <p:spPr>
          <a:xfrm>
            <a:off x="3557115" y="3459088"/>
            <a:ext cx="5134708" cy="71101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pPr marL="285750" indent="-285750" algn="l">
              <a:buFont typeface="Arial" panose="020B0604020202020204" pitchFamily="34" charset="0"/>
              <a:buChar char="•"/>
            </a:pPr>
            <a:r>
              <a:rPr lang="en-US" sz="1600" dirty="0">
                <a:latin typeface="Montserrat" panose="00000500000000000000" pitchFamily="2" charset="0"/>
              </a:rPr>
              <a:t>Availability</a:t>
            </a:r>
          </a:p>
          <a:p>
            <a:pPr marL="285750" indent="-285750" algn="l">
              <a:buFont typeface="Arial" panose="020B0604020202020204" pitchFamily="34" charset="0"/>
              <a:buChar char="•"/>
            </a:pPr>
            <a:r>
              <a:rPr lang="en-US" sz="1600" dirty="0">
                <a:latin typeface="Montserrat" panose="00000500000000000000" pitchFamily="2" charset="0"/>
              </a:rPr>
              <a:t>Security </a:t>
            </a:r>
          </a:p>
        </p:txBody>
      </p:sp>
    </p:spTree>
    <p:extLst>
      <p:ext uri="{BB962C8B-B14F-4D97-AF65-F5344CB8AC3E}">
        <p14:creationId xmlns:p14="http://schemas.microsoft.com/office/powerpoint/2010/main" val="85955448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93C0A-07F1-BF89-39C2-EC046ABBC3A5}"/>
              </a:ext>
            </a:extLst>
          </p:cNvPr>
          <p:cNvSpPr>
            <a:spLocks noGrp="1"/>
          </p:cNvSpPr>
          <p:nvPr>
            <p:ph type="title"/>
          </p:nvPr>
        </p:nvSpPr>
        <p:spPr>
          <a:xfrm>
            <a:off x="460034" y="351889"/>
            <a:ext cx="5483565" cy="941400"/>
          </a:xfrm>
        </p:spPr>
        <p:txBody>
          <a:bodyPr/>
          <a:lstStyle/>
          <a:p>
            <a:r>
              <a:rPr lang="en-US" dirty="0"/>
              <a:t>TECHNOLOGIES TO BE USED</a:t>
            </a:r>
          </a:p>
        </p:txBody>
      </p:sp>
      <p:sp>
        <p:nvSpPr>
          <p:cNvPr id="6" name="Text Placeholder 5">
            <a:extLst>
              <a:ext uri="{FF2B5EF4-FFF2-40B4-BE49-F238E27FC236}">
                <a16:creationId xmlns:a16="http://schemas.microsoft.com/office/drawing/2014/main" id="{4AEA2F62-A338-9093-8D2F-0DCB8C4540B9}"/>
              </a:ext>
            </a:extLst>
          </p:cNvPr>
          <p:cNvSpPr>
            <a:spLocks noGrp="1"/>
          </p:cNvSpPr>
          <p:nvPr>
            <p:ph type="body" idx="1"/>
          </p:nvPr>
        </p:nvSpPr>
        <p:spPr>
          <a:xfrm>
            <a:off x="2876918" y="1214345"/>
            <a:ext cx="4946400" cy="2760900"/>
          </a:xfrm>
        </p:spPr>
        <p:txBody>
          <a:bodyPr/>
          <a:lstStyle/>
          <a:p>
            <a:pPr marL="342900" marR="0" lvl="0" indent="-342900">
              <a:lnSpc>
                <a:spcPct val="107000"/>
              </a:lnSpc>
              <a:spcBef>
                <a:spcPts val="0"/>
              </a:spcBef>
              <a:spcAft>
                <a:spcPts val="800"/>
              </a:spcAft>
              <a:buFont typeface="Symbol" panose="05050102010706020507" pitchFamily="18" charset="2"/>
              <a:buChar char=""/>
            </a:pPr>
            <a:r>
              <a:rPr lang="en-US" sz="1400" b="1" dirty="0">
                <a:effectLst/>
                <a:latin typeface="Montserrat" panose="00000500000000000000" pitchFamily="2" charset="0"/>
                <a:ea typeface="Calibri" panose="020F0502020204030204" pitchFamily="34" charset="0"/>
                <a:cs typeface="Iskoola Pota" panose="020B0502040204020203" pitchFamily="34" charset="0"/>
              </a:rPr>
              <a:t>Machine Learning </a:t>
            </a:r>
          </a:p>
          <a:p>
            <a:pPr marL="0" marR="0">
              <a:lnSpc>
                <a:spcPct val="107000"/>
              </a:lnSpc>
              <a:spcBef>
                <a:spcPts val="0"/>
              </a:spcBef>
              <a:spcAft>
                <a:spcPts val="800"/>
              </a:spcAft>
            </a:pPr>
            <a:r>
              <a:rPr lang="en-US" sz="1400" b="1" dirty="0">
                <a:effectLst/>
                <a:latin typeface="Montserrat" panose="00000500000000000000" pitchFamily="2" charset="0"/>
                <a:ea typeface="Calibri" panose="020F0502020204030204" pitchFamily="34" charset="0"/>
                <a:cs typeface="Iskoola Pota" panose="020B0502040204020203" pitchFamily="34" charset="0"/>
              </a:rPr>
              <a:t>Random Forest</a:t>
            </a:r>
          </a:p>
          <a:p>
            <a:pPr marL="0" marR="0">
              <a:lnSpc>
                <a:spcPct val="107000"/>
              </a:lnSpc>
              <a:spcBef>
                <a:spcPts val="0"/>
              </a:spcBef>
              <a:spcAft>
                <a:spcPts val="800"/>
              </a:spcAft>
            </a:pPr>
            <a:r>
              <a:rPr lang="en-US" sz="1400" b="1" dirty="0">
                <a:effectLst/>
                <a:latin typeface="Montserrat" panose="00000500000000000000" pitchFamily="2" charset="0"/>
                <a:ea typeface="Calibri" panose="020F0502020204030204" pitchFamily="34" charset="0"/>
                <a:cs typeface="Iskoola Pota" panose="020B0502040204020203" pitchFamily="34" charset="0"/>
              </a:rPr>
              <a:t>Support vector Machines</a:t>
            </a:r>
          </a:p>
          <a:p>
            <a:pPr marL="342900" marR="0" lvl="0" indent="-342900">
              <a:lnSpc>
                <a:spcPct val="107000"/>
              </a:lnSpc>
              <a:spcBef>
                <a:spcPts val="0"/>
              </a:spcBef>
              <a:spcAft>
                <a:spcPts val="0"/>
              </a:spcAft>
              <a:buFont typeface="Symbol" panose="05050102010706020507" pitchFamily="18" charset="2"/>
              <a:buChar char=""/>
            </a:pPr>
            <a:r>
              <a:rPr lang="en-US" sz="1400" b="1" dirty="0">
                <a:effectLst/>
                <a:latin typeface="Montserrat" panose="00000500000000000000" pitchFamily="2" charset="0"/>
                <a:ea typeface="Calibri" panose="020F0502020204030204" pitchFamily="34" charset="0"/>
                <a:cs typeface="Iskoola Pota" panose="020B0502040204020203" pitchFamily="34" charset="0"/>
              </a:rPr>
              <a:t>Python</a:t>
            </a:r>
          </a:p>
          <a:p>
            <a:pPr marL="342900" marR="0" lvl="0" indent="-342900">
              <a:lnSpc>
                <a:spcPct val="107000"/>
              </a:lnSpc>
              <a:spcBef>
                <a:spcPts val="0"/>
              </a:spcBef>
              <a:spcAft>
                <a:spcPts val="0"/>
              </a:spcAft>
              <a:buFont typeface="Symbol" panose="05050102010706020507" pitchFamily="18" charset="2"/>
              <a:buChar char=""/>
            </a:pPr>
            <a:endParaRPr lang="en-US" sz="1400" b="1" dirty="0">
              <a:effectLst/>
              <a:latin typeface="Montserrat" panose="00000500000000000000" pitchFamily="2" charset="0"/>
              <a:ea typeface="Calibri" panose="020F0502020204030204" pitchFamily="34" charset="0"/>
              <a:cs typeface="Iskoola Pota" panose="020B0502040204020203"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1400" b="1" dirty="0">
                <a:effectLst/>
                <a:latin typeface="Montserrat" panose="00000500000000000000" pitchFamily="2" charset="0"/>
                <a:ea typeface="Calibri" panose="020F0502020204030204" pitchFamily="34" charset="0"/>
                <a:cs typeface="Iskoola Pota" panose="020B0502040204020203" pitchFamily="34" charset="0"/>
              </a:rPr>
              <a:t>Blockchain</a:t>
            </a:r>
          </a:p>
        </p:txBody>
      </p:sp>
      <p:pic>
        <p:nvPicPr>
          <p:cNvPr id="3" name="Picture 2">
            <a:extLst>
              <a:ext uri="{FF2B5EF4-FFF2-40B4-BE49-F238E27FC236}">
                <a16:creationId xmlns:a16="http://schemas.microsoft.com/office/drawing/2014/main" id="{6DA30DA1-B657-92B7-D2C1-4E9FE2739CC6}"/>
              </a:ext>
            </a:extLst>
          </p:cNvPr>
          <p:cNvPicPr>
            <a:picLocks noChangeAspect="1"/>
          </p:cNvPicPr>
          <p:nvPr/>
        </p:nvPicPr>
        <p:blipFill>
          <a:blip r:embed="rId2"/>
          <a:stretch>
            <a:fillRect/>
          </a:stretch>
        </p:blipFill>
        <p:spPr>
          <a:xfrm>
            <a:off x="460035" y="342799"/>
            <a:ext cx="2889754" cy="134124"/>
          </a:xfrm>
          <a:prstGeom prst="rect">
            <a:avLst/>
          </a:prstGeom>
        </p:spPr>
      </p:pic>
      <p:pic>
        <p:nvPicPr>
          <p:cNvPr id="4" name="Picture 3">
            <a:extLst>
              <a:ext uri="{FF2B5EF4-FFF2-40B4-BE49-F238E27FC236}">
                <a16:creationId xmlns:a16="http://schemas.microsoft.com/office/drawing/2014/main" id="{88FDE074-6331-A80A-9BD7-39837EB38CD4}"/>
              </a:ext>
            </a:extLst>
          </p:cNvPr>
          <p:cNvPicPr>
            <a:picLocks noChangeAspect="1"/>
          </p:cNvPicPr>
          <p:nvPr/>
        </p:nvPicPr>
        <p:blipFill>
          <a:blip r:embed="rId3"/>
          <a:stretch>
            <a:fillRect/>
          </a:stretch>
        </p:blipFill>
        <p:spPr>
          <a:xfrm>
            <a:off x="382370" y="1302379"/>
            <a:ext cx="1239817" cy="1239817"/>
          </a:xfrm>
          <a:prstGeom prst="rect">
            <a:avLst/>
          </a:prstGeom>
        </p:spPr>
      </p:pic>
      <p:pic>
        <p:nvPicPr>
          <p:cNvPr id="5" name="Picture 4">
            <a:extLst>
              <a:ext uri="{FF2B5EF4-FFF2-40B4-BE49-F238E27FC236}">
                <a16:creationId xmlns:a16="http://schemas.microsoft.com/office/drawing/2014/main" id="{BA6D91F6-04AE-0B3E-EEDB-F95B64FEBAE2}"/>
              </a:ext>
            </a:extLst>
          </p:cNvPr>
          <p:cNvPicPr>
            <a:picLocks noChangeAspect="1"/>
          </p:cNvPicPr>
          <p:nvPr/>
        </p:nvPicPr>
        <p:blipFill>
          <a:blip r:embed="rId4"/>
          <a:stretch>
            <a:fillRect/>
          </a:stretch>
        </p:blipFill>
        <p:spPr>
          <a:xfrm>
            <a:off x="5845826" y="3155644"/>
            <a:ext cx="1355651" cy="1084520"/>
          </a:xfrm>
          <a:prstGeom prst="rect">
            <a:avLst/>
          </a:prstGeom>
        </p:spPr>
      </p:pic>
      <p:pic>
        <p:nvPicPr>
          <p:cNvPr id="8" name="Picture 7">
            <a:extLst>
              <a:ext uri="{FF2B5EF4-FFF2-40B4-BE49-F238E27FC236}">
                <a16:creationId xmlns:a16="http://schemas.microsoft.com/office/drawing/2014/main" id="{68928096-479D-C9FD-4CA2-2296AC9B6AC2}"/>
              </a:ext>
            </a:extLst>
          </p:cNvPr>
          <p:cNvPicPr>
            <a:picLocks noChangeAspect="1"/>
          </p:cNvPicPr>
          <p:nvPr/>
        </p:nvPicPr>
        <p:blipFill>
          <a:blip r:embed="rId5"/>
          <a:stretch>
            <a:fillRect/>
          </a:stretch>
        </p:blipFill>
        <p:spPr>
          <a:xfrm>
            <a:off x="2757409" y="3131297"/>
            <a:ext cx="1392548" cy="1389135"/>
          </a:xfrm>
          <a:prstGeom prst="rect">
            <a:avLst/>
          </a:prstGeom>
        </p:spPr>
      </p:pic>
      <p:pic>
        <p:nvPicPr>
          <p:cNvPr id="7" name="Picture 6">
            <a:extLst>
              <a:ext uri="{FF2B5EF4-FFF2-40B4-BE49-F238E27FC236}">
                <a16:creationId xmlns:a16="http://schemas.microsoft.com/office/drawing/2014/main" id="{F187E1BE-A428-B8C9-4ECC-AC75FF00AF4D}"/>
              </a:ext>
            </a:extLst>
          </p:cNvPr>
          <p:cNvPicPr>
            <a:picLocks noChangeAspect="1"/>
          </p:cNvPicPr>
          <p:nvPr/>
        </p:nvPicPr>
        <p:blipFill>
          <a:blip r:embed="rId6"/>
          <a:stretch>
            <a:fillRect/>
          </a:stretch>
        </p:blipFill>
        <p:spPr>
          <a:xfrm>
            <a:off x="-10048" y="4762907"/>
            <a:ext cx="6907367" cy="445047"/>
          </a:xfrm>
          <a:prstGeom prst="rect">
            <a:avLst/>
          </a:prstGeom>
        </p:spPr>
      </p:pic>
    </p:spTree>
    <p:extLst>
      <p:ext uri="{BB962C8B-B14F-4D97-AF65-F5344CB8AC3E}">
        <p14:creationId xmlns:p14="http://schemas.microsoft.com/office/powerpoint/2010/main" val="62074328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9E02601-5274-6B00-C8A4-04C8B4F9E216}"/>
              </a:ext>
            </a:extLst>
          </p:cNvPr>
          <p:cNvSpPr>
            <a:spLocks noGrp="1"/>
          </p:cNvSpPr>
          <p:nvPr>
            <p:ph type="title" idx="4"/>
          </p:nvPr>
        </p:nvSpPr>
        <p:spPr>
          <a:xfrm>
            <a:off x="417503" y="473658"/>
            <a:ext cx="5781277" cy="941400"/>
          </a:xfrm>
        </p:spPr>
        <p:txBody>
          <a:bodyPr/>
          <a:lstStyle/>
          <a:p>
            <a:r>
              <a:rPr lang="en-US" dirty="0"/>
              <a:t>WORK BREAKDOWN STRUCTURE</a:t>
            </a:r>
          </a:p>
        </p:txBody>
      </p:sp>
      <p:pic>
        <p:nvPicPr>
          <p:cNvPr id="11" name="Picture 10">
            <a:extLst>
              <a:ext uri="{FF2B5EF4-FFF2-40B4-BE49-F238E27FC236}">
                <a16:creationId xmlns:a16="http://schemas.microsoft.com/office/drawing/2014/main" id="{994A9022-166D-092D-7895-9FE1B894E861}"/>
              </a:ext>
            </a:extLst>
          </p:cNvPr>
          <p:cNvPicPr>
            <a:picLocks noChangeAspect="1"/>
          </p:cNvPicPr>
          <p:nvPr/>
        </p:nvPicPr>
        <p:blipFill>
          <a:blip r:embed="rId2"/>
          <a:stretch>
            <a:fillRect/>
          </a:stretch>
        </p:blipFill>
        <p:spPr>
          <a:xfrm>
            <a:off x="316597" y="406596"/>
            <a:ext cx="2895851" cy="134124"/>
          </a:xfrm>
          <a:prstGeom prst="rect">
            <a:avLst/>
          </a:prstGeom>
        </p:spPr>
      </p:pic>
      <p:pic>
        <p:nvPicPr>
          <p:cNvPr id="12" name="Picture 11">
            <a:extLst>
              <a:ext uri="{FF2B5EF4-FFF2-40B4-BE49-F238E27FC236}">
                <a16:creationId xmlns:a16="http://schemas.microsoft.com/office/drawing/2014/main" id="{1F93BE9B-38C5-DBA6-DF05-77C0C800617C}"/>
              </a:ext>
            </a:extLst>
          </p:cNvPr>
          <p:cNvPicPr>
            <a:picLocks noChangeAspect="1"/>
          </p:cNvPicPr>
          <p:nvPr/>
        </p:nvPicPr>
        <p:blipFill>
          <a:blip r:embed="rId3">
            <a:duotone>
              <a:prstClr val="black"/>
              <a:srgbClr val="D9C3A5">
                <a:tint val="50000"/>
                <a:satMod val="180000"/>
              </a:srgbClr>
            </a:duotone>
          </a:blip>
          <a:stretch>
            <a:fillRect/>
          </a:stretch>
        </p:blipFill>
        <p:spPr>
          <a:xfrm>
            <a:off x="1175367" y="1015925"/>
            <a:ext cx="6086670" cy="3894125"/>
          </a:xfrm>
          <a:prstGeom prst="rect">
            <a:avLst/>
          </a:prstGeom>
        </p:spPr>
      </p:pic>
      <p:pic>
        <p:nvPicPr>
          <p:cNvPr id="3" name="Picture 2">
            <a:extLst>
              <a:ext uri="{FF2B5EF4-FFF2-40B4-BE49-F238E27FC236}">
                <a16:creationId xmlns:a16="http://schemas.microsoft.com/office/drawing/2014/main" id="{B055E39E-C51A-7163-C7E9-59E64774EB7D}"/>
              </a:ext>
            </a:extLst>
          </p:cNvPr>
          <p:cNvPicPr>
            <a:picLocks noChangeAspect="1"/>
          </p:cNvPicPr>
          <p:nvPr/>
        </p:nvPicPr>
        <p:blipFill>
          <a:blip r:embed="rId4"/>
          <a:stretch>
            <a:fillRect/>
          </a:stretch>
        </p:blipFill>
        <p:spPr>
          <a:xfrm>
            <a:off x="0" y="4807240"/>
            <a:ext cx="6907367" cy="445047"/>
          </a:xfrm>
          <a:prstGeom prst="rect">
            <a:avLst/>
          </a:prstGeom>
        </p:spPr>
      </p:pic>
    </p:spTree>
    <p:extLst>
      <p:ext uri="{BB962C8B-B14F-4D97-AF65-F5344CB8AC3E}">
        <p14:creationId xmlns:p14="http://schemas.microsoft.com/office/powerpoint/2010/main" val="198594972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0AFC4-74C9-4D6C-ABAD-FD9C4FC196FB}"/>
              </a:ext>
            </a:extLst>
          </p:cNvPr>
          <p:cNvSpPr>
            <a:spLocks noGrp="1"/>
          </p:cNvSpPr>
          <p:nvPr>
            <p:ph type="title"/>
          </p:nvPr>
        </p:nvSpPr>
        <p:spPr>
          <a:xfrm>
            <a:off x="619640" y="443351"/>
            <a:ext cx="6484962" cy="941400"/>
          </a:xfrm>
        </p:spPr>
        <p:txBody>
          <a:bodyPr/>
          <a:lstStyle/>
          <a:p>
            <a:r>
              <a:rPr lang="en-US" dirty="0"/>
              <a:t>PROJECT PROGRESS COMPLETION</a:t>
            </a:r>
          </a:p>
        </p:txBody>
      </p:sp>
      <p:pic>
        <p:nvPicPr>
          <p:cNvPr id="11" name="Picture 10">
            <a:extLst>
              <a:ext uri="{FF2B5EF4-FFF2-40B4-BE49-F238E27FC236}">
                <a16:creationId xmlns:a16="http://schemas.microsoft.com/office/drawing/2014/main" id="{2388ADA8-76EF-40FD-BF2F-5426023A8731}"/>
              </a:ext>
            </a:extLst>
          </p:cNvPr>
          <p:cNvPicPr>
            <a:picLocks noChangeAspect="1"/>
          </p:cNvPicPr>
          <p:nvPr/>
        </p:nvPicPr>
        <p:blipFill>
          <a:blip r:embed="rId2"/>
          <a:stretch>
            <a:fillRect/>
          </a:stretch>
        </p:blipFill>
        <p:spPr>
          <a:xfrm>
            <a:off x="619640" y="443351"/>
            <a:ext cx="2889754" cy="134124"/>
          </a:xfrm>
          <a:prstGeom prst="rect">
            <a:avLst/>
          </a:prstGeom>
        </p:spPr>
      </p:pic>
      <p:pic>
        <p:nvPicPr>
          <p:cNvPr id="4" name="Picture 3" descr="Chart, bar chart&#10;&#10;Description automatically generated">
            <a:extLst>
              <a:ext uri="{FF2B5EF4-FFF2-40B4-BE49-F238E27FC236}">
                <a16:creationId xmlns:a16="http://schemas.microsoft.com/office/drawing/2014/main" id="{EC1BA27B-A4A2-DFB7-ECF5-63560DC055F7}"/>
              </a:ext>
            </a:extLst>
          </p:cNvPr>
          <p:cNvPicPr>
            <a:picLocks noChangeAspect="1"/>
          </p:cNvPicPr>
          <p:nvPr/>
        </p:nvPicPr>
        <p:blipFill>
          <a:blip r:embed="rId3">
            <a:duotone>
              <a:prstClr val="black"/>
              <a:schemeClr val="accent4">
                <a:tint val="45000"/>
                <a:satMod val="400000"/>
              </a:schemeClr>
            </a:duotone>
          </a:blip>
          <a:stretch>
            <a:fillRect/>
          </a:stretch>
        </p:blipFill>
        <p:spPr>
          <a:xfrm>
            <a:off x="1852352" y="1008680"/>
            <a:ext cx="5702460" cy="3720364"/>
          </a:xfrm>
          <a:prstGeom prst="rect">
            <a:avLst/>
          </a:prstGeom>
        </p:spPr>
      </p:pic>
      <p:pic>
        <p:nvPicPr>
          <p:cNvPr id="3" name="Picture 2">
            <a:extLst>
              <a:ext uri="{FF2B5EF4-FFF2-40B4-BE49-F238E27FC236}">
                <a16:creationId xmlns:a16="http://schemas.microsoft.com/office/drawing/2014/main" id="{567266D8-C7EC-1FF5-5F9D-9F3549FD1E6B}"/>
              </a:ext>
            </a:extLst>
          </p:cNvPr>
          <p:cNvPicPr>
            <a:picLocks noChangeAspect="1"/>
          </p:cNvPicPr>
          <p:nvPr/>
        </p:nvPicPr>
        <p:blipFill>
          <a:blip r:embed="rId4"/>
          <a:stretch>
            <a:fillRect/>
          </a:stretch>
        </p:blipFill>
        <p:spPr>
          <a:xfrm>
            <a:off x="-4578" y="4789332"/>
            <a:ext cx="6907367" cy="445047"/>
          </a:xfrm>
          <a:prstGeom prst="rect">
            <a:avLst/>
          </a:prstGeom>
        </p:spPr>
      </p:pic>
    </p:spTree>
    <p:extLst>
      <p:ext uri="{BB962C8B-B14F-4D97-AF65-F5344CB8AC3E}">
        <p14:creationId xmlns:p14="http://schemas.microsoft.com/office/powerpoint/2010/main" val="29039647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70"/>
          <p:cNvSpPr txBox="1">
            <a:spLocks noGrp="1"/>
          </p:cNvSpPr>
          <p:nvPr>
            <p:ph type="title"/>
          </p:nvPr>
        </p:nvSpPr>
        <p:spPr>
          <a:xfrm>
            <a:off x="715216" y="424007"/>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REFERENCE</a:t>
            </a:r>
          </a:p>
        </p:txBody>
      </p:sp>
      <p:sp>
        <p:nvSpPr>
          <p:cNvPr id="2191" name="Google Shape;2191;p70"/>
          <p:cNvSpPr txBox="1">
            <a:spLocks noGrp="1"/>
          </p:cNvSpPr>
          <p:nvPr>
            <p:ph type="body" idx="1"/>
          </p:nvPr>
        </p:nvSpPr>
        <p:spPr>
          <a:xfrm>
            <a:off x="715216" y="916176"/>
            <a:ext cx="7184775" cy="4654626"/>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dirty="0">
                <a:effectLst/>
                <a:latin typeface="Montserrat" panose="00000500000000000000" pitchFamily="2" charset="0"/>
                <a:ea typeface="Calibri" panose="020F0502020204030204" pitchFamily="34" charset="0"/>
                <a:cs typeface="Calibri" panose="020F0502020204030204" pitchFamily="34" charset="0"/>
              </a:rPr>
              <a:t>"A Comprehensive Survey of IoT Security: Threats, Vulnerabilities, and Solutions" by S. </a:t>
            </a:r>
            <a:r>
              <a:rPr lang="en-US" dirty="0" err="1">
                <a:effectLst/>
                <a:latin typeface="Montserrat" panose="00000500000000000000" pitchFamily="2" charset="0"/>
                <a:ea typeface="Calibri" panose="020F0502020204030204" pitchFamily="34" charset="0"/>
                <a:cs typeface="Calibri" panose="020F0502020204030204" pitchFamily="34" charset="0"/>
              </a:rPr>
              <a:t>Sicari</a:t>
            </a:r>
            <a:r>
              <a:rPr lang="en-US" dirty="0">
                <a:effectLst/>
                <a:latin typeface="Montserrat" panose="00000500000000000000" pitchFamily="2" charset="0"/>
                <a:ea typeface="Calibri" panose="020F0502020204030204" pitchFamily="34" charset="0"/>
                <a:cs typeface="Calibri" panose="020F0502020204030204" pitchFamily="34" charset="0"/>
              </a:rPr>
              <a:t> et al.</a:t>
            </a:r>
            <a:endParaRPr lang="en-US" dirty="0">
              <a:effectLst/>
              <a:latin typeface="Montserrat" panose="00000500000000000000" pitchFamily="2" charset="0"/>
              <a:ea typeface="Calibri" panose="020F0502020204030204" pitchFamily="34" charset="0"/>
              <a:cs typeface="Iskoola Pota" panose="020B0502040204020203" pitchFamily="34" charset="0"/>
            </a:endParaRPr>
          </a:p>
          <a:p>
            <a:pPr marL="0" marR="0">
              <a:lnSpc>
                <a:spcPct val="107000"/>
              </a:lnSpc>
              <a:spcBef>
                <a:spcPts val="0"/>
              </a:spcBef>
              <a:spcAft>
                <a:spcPts val="800"/>
              </a:spcAft>
            </a:pPr>
            <a:r>
              <a:rPr lang="en-US" dirty="0">
                <a:effectLst/>
                <a:latin typeface="Montserrat" panose="00000500000000000000" pitchFamily="2" charset="0"/>
                <a:ea typeface="Calibri" panose="020F0502020204030204" pitchFamily="34" charset="0"/>
                <a:cs typeface="Calibri" panose="020F0502020204030204" pitchFamily="34" charset="0"/>
              </a:rPr>
              <a:t>"Securing the Internet of Things: A Survey on Current     Challenges and Solutions" by M. Al-Fuqaha et al.</a:t>
            </a:r>
            <a:endParaRPr lang="en-US" dirty="0">
              <a:effectLst/>
              <a:latin typeface="Montserrat" panose="00000500000000000000" pitchFamily="2" charset="0"/>
              <a:ea typeface="Calibri" panose="020F0502020204030204" pitchFamily="34" charset="0"/>
              <a:cs typeface="Iskoola Pota" panose="020B0502040204020203" pitchFamily="34" charset="0"/>
            </a:endParaRPr>
          </a:p>
          <a:p>
            <a:pPr marL="0" marR="0">
              <a:lnSpc>
                <a:spcPct val="107000"/>
              </a:lnSpc>
              <a:spcBef>
                <a:spcPts val="0"/>
              </a:spcBef>
              <a:spcAft>
                <a:spcPts val="800"/>
              </a:spcAft>
            </a:pPr>
            <a:r>
              <a:rPr lang="en-US" dirty="0">
                <a:effectLst/>
                <a:latin typeface="Montserrat" panose="00000500000000000000" pitchFamily="2" charset="0"/>
                <a:ea typeface="Calibri" panose="020F0502020204030204" pitchFamily="34" charset="0"/>
                <a:cs typeface="Calibri" panose="020F0502020204030204" pitchFamily="34" charset="0"/>
              </a:rPr>
              <a:t>"Security and Privacy Challenges in the Internet of Things" by R. Roman et al.</a:t>
            </a:r>
            <a:endParaRPr lang="en-US" dirty="0">
              <a:effectLst/>
              <a:latin typeface="Montserrat" panose="00000500000000000000" pitchFamily="2" charset="0"/>
              <a:ea typeface="Calibri" panose="020F0502020204030204" pitchFamily="34" charset="0"/>
              <a:cs typeface="Iskoola Pota" panose="020B0502040204020203" pitchFamily="34" charset="0"/>
            </a:endParaRPr>
          </a:p>
          <a:p>
            <a:pPr marL="0" marR="0">
              <a:lnSpc>
                <a:spcPct val="107000"/>
              </a:lnSpc>
              <a:spcBef>
                <a:spcPts val="0"/>
              </a:spcBef>
              <a:spcAft>
                <a:spcPts val="800"/>
              </a:spcAft>
            </a:pPr>
            <a:r>
              <a:rPr lang="en-US" dirty="0">
                <a:effectLst/>
                <a:latin typeface="Montserrat" panose="00000500000000000000" pitchFamily="2" charset="0"/>
                <a:ea typeface="Calibri" panose="020F0502020204030204" pitchFamily="34" charset="0"/>
                <a:cs typeface="Calibri" panose="020F0502020204030204" pitchFamily="34" charset="0"/>
              </a:rPr>
              <a:t>"IoT Security: Review, Blockchain Solutions, and Open Challenges"</a:t>
            </a:r>
            <a:endParaRPr lang="en-US" dirty="0">
              <a:effectLst/>
              <a:latin typeface="Montserrat" panose="00000500000000000000" pitchFamily="2" charset="0"/>
              <a:ea typeface="Calibri" panose="020F0502020204030204" pitchFamily="34" charset="0"/>
              <a:cs typeface="Iskoola Pota" panose="020B0502040204020203" pitchFamily="34" charset="0"/>
            </a:endParaRPr>
          </a:p>
          <a:p>
            <a:pPr marL="0" marR="0">
              <a:lnSpc>
                <a:spcPct val="107000"/>
              </a:lnSpc>
              <a:spcBef>
                <a:spcPts val="0"/>
              </a:spcBef>
              <a:spcAft>
                <a:spcPts val="800"/>
              </a:spcAft>
            </a:pPr>
            <a:r>
              <a:rPr lang="en-US" dirty="0">
                <a:effectLst/>
                <a:latin typeface="Montserrat" panose="00000500000000000000" pitchFamily="2" charset="0"/>
                <a:ea typeface="Calibri" panose="020F0502020204030204" pitchFamily="34" charset="0"/>
                <a:cs typeface="Calibri" panose="020F0502020204030204" pitchFamily="34" charset="0"/>
              </a:rPr>
              <a:t>"Blockchain-based Security and Privacy Framework for Smart Homes" by S. K. Das et al.</a:t>
            </a:r>
            <a:endParaRPr lang="en-US" dirty="0">
              <a:effectLst/>
              <a:latin typeface="Montserrat" panose="00000500000000000000" pitchFamily="2" charset="0"/>
              <a:ea typeface="Calibri" panose="020F0502020204030204" pitchFamily="34" charset="0"/>
              <a:cs typeface="Iskoola Pota" panose="020B0502040204020203" pitchFamily="34" charset="0"/>
            </a:endParaRPr>
          </a:p>
        </p:txBody>
      </p:sp>
      <p:cxnSp>
        <p:nvCxnSpPr>
          <p:cNvPr id="2192" name="Google Shape;2192;p70"/>
          <p:cNvCxnSpPr/>
          <p:nvPr/>
        </p:nvCxnSpPr>
        <p:spPr>
          <a:xfrm>
            <a:off x="715216" y="465889"/>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1">
            <a:extLst>
              <a:ext uri="{FF2B5EF4-FFF2-40B4-BE49-F238E27FC236}">
                <a16:creationId xmlns:a16="http://schemas.microsoft.com/office/drawing/2014/main" id="{2264ABCC-7906-F60E-11FC-0486CF329584}"/>
              </a:ext>
            </a:extLst>
          </p:cNvPr>
          <p:cNvPicPr>
            <a:picLocks noChangeAspect="1"/>
          </p:cNvPicPr>
          <p:nvPr/>
        </p:nvPicPr>
        <p:blipFill>
          <a:blip r:embed="rId3"/>
          <a:stretch>
            <a:fillRect/>
          </a:stretch>
        </p:blipFill>
        <p:spPr>
          <a:xfrm>
            <a:off x="-37247" y="4790975"/>
            <a:ext cx="6907367" cy="445047"/>
          </a:xfrm>
          <a:prstGeom prst="rect">
            <a:avLst/>
          </a:prstGeom>
        </p:spPr>
      </p:pic>
    </p:spTree>
    <p:extLst>
      <p:ext uri="{BB962C8B-B14F-4D97-AF65-F5344CB8AC3E}">
        <p14:creationId xmlns:p14="http://schemas.microsoft.com/office/powerpoint/2010/main" val="362805159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6BDC3D8-D3BD-9E84-DB72-887EFADC6E9F}"/>
              </a:ext>
            </a:extLst>
          </p:cNvPr>
          <p:cNvSpPr>
            <a:spLocks noGrp="1"/>
          </p:cNvSpPr>
          <p:nvPr>
            <p:ph type="title" idx="4"/>
          </p:nvPr>
        </p:nvSpPr>
        <p:spPr>
          <a:xfrm>
            <a:off x="883919" y="1704425"/>
            <a:ext cx="7685923" cy="1383775"/>
          </a:xfrm>
        </p:spPr>
        <p:txBody>
          <a:bodyPr/>
          <a:lstStyle/>
          <a:p>
            <a:r>
              <a:rPr lang="en-US" dirty="0"/>
              <a:t>ENABLE ELECTRIC HAZARD-FREE ENVIRONMENT IN A MODERN HOUSE.</a:t>
            </a:r>
            <a:endParaRPr lang="en-US" b="1" dirty="0"/>
          </a:p>
        </p:txBody>
      </p:sp>
      <p:sp>
        <p:nvSpPr>
          <p:cNvPr id="9" name="Title 6">
            <a:extLst>
              <a:ext uri="{FF2B5EF4-FFF2-40B4-BE49-F238E27FC236}">
                <a16:creationId xmlns:a16="http://schemas.microsoft.com/office/drawing/2014/main" id="{45B13D5C-59CE-173E-8B82-99190452676E}"/>
              </a:ext>
            </a:extLst>
          </p:cNvPr>
          <p:cNvSpPr txBox="1">
            <a:spLocks/>
          </p:cNvSpPr>
          <p:nvPr/>
        </p:nvSpPr>
        <p:spPr>
          <a:xfrm>
            <a:off x="958347" y="3263637"/>
            <a:ext cx="4106022"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pPr algn="l"/>
            <a:r>
              <a:rPr lang="en-US" dirty="0"/>
              <a:t>R. K. </a:t>
            </a:r>
            <a:r>
              <a:rPr lang="en-US" dirty="0" err="1"/>
              <a:t>Kodikara</a:t>
            </a:r>
            <a:endParaRPr lang="en-US" dirty="0"/>
          </a:p>
          <a:p>
            <a:pPr algn="l"/>
            <a:r>
              <a:rPr lang="en-US" dirty="0"/>
              <a:t>IT20182182</a:t>
            </a:r>
          </a:p>
        </p:txBody>
      </p:sp>
      <p:pic>
        <p:nvPicPr>
          <p:cNvPr id="14" name="Picture 13">
            <a:extLst>
              <a:ext uri="{FF2B5EF4-FFF2-40B4-BE49-F238E27FC236}">
                <a16:creationId xmlns:a16="http://schemas.microsoft.com/office/drawing/2014/main" id="{5B9F877B-A9C6-9777-0C9A-D8F2A05CAE6F}"/>
              </a:ext>
            </a:extLst>
          </p:cNvPr>
          <p:cNvPicPr>
            <a:picLocks noChangeAspect="1"/>
          </p:cNvPicPr>
          <p:nvPr/>
        </p:nvPicPr>
        <p:blipFill>
          <a:blip r:embed="rId2"/>
          <a:stretch>
            <a:fillRect/>
          </a:stretch>
        </p:blipFill>
        <p:spPr>
          <a:xfrm>
            <a:off x="883919" y="1539819"/>
            <a:ext cx="3596952" cy="164606"/>
          </a:xfrm>
          <a:prstGeom prst="rect">
            <a:avLst/>
          </a:prstGeom>
        </p:spPr>
      </p:pic>
      <p:pic>
        <p:nvPicPr>
          <p:cNvPr id="4" name="Picture 3">
            <a:extLst>
              <a:ext uri="{FF2B5EF4-FFF2-40B4-BE49-F238E27FC236}">
                <a16:creationId xmlns:a16="http://schemas.microsoft.com/office/drawing/2014/main" id="{823E5ED2-2C5A-D363-BD6B-A5F7EC588DF8}"/>
              </a:ext>
            </a:extLst>
          </p:cNvPr>
          <p:cNvPicPr>
            <a:picLocks noChangeAspect="1"/>
          </p:cNvPicPr>
          <p:nvPr/>
        </p:nvPicPr>
        <p:blipFill>
          <a:blip r:embed="rId3"/>
          <a:stretch>
            <a:fillRect/>
          </a:stretch>
        </p:blipFill>
        <p:spPr>
          <a:xfrm>
            <a:off x="7240990" y="201393"/>
            <a:ext cx="1619231" cy="2049558"/>
          </a:xfrm>
          <a:prstGeom prst="rect">
            <a:avLst/>
          </a:prstGeom>
        </p:spPr>
      </p:pic>
    </p:spTree>
    <p:extLst>
      <p:ext uri="{BB962C8B-B14F-4D97-AF65-F5344CB8AC3E}">
        <p14:creationId xmlns:p14="http://schemas.microsoft.com/office/powerpoint/2010/main" val="227901161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40417F-BD01-5AA4-3FB2-B12BD12D514A}"/>
              </a:ext>
            </a:extLst>
          </p:cNvPr>
          <p:cNvSpPr>
            <a:spLocks noGrp="1"/>
          </p:cNvSpPr>
          <p:nvPr>
            <p:ph type="title" idx="4"/>
          </p:nvPr>
        </p:nvSpPr>
        <p:spPr>
          <a:xfrm>
            <a:off x="938500" y="466291"/>
            <a:ext cx="2793528" cy="671394"/>
          </a:xfrm>
        </p:spPr>
        <p:txBody>
          <a:bodyPr/>
          <a:lstStyle/>
          <a:p>
            <a:r>
              <a:rPr lang="en-US" dirty="0"/>
              <a:t>BACKGROUND</a:t>
            </a:r>
          </a:p>
        </p:txBody>
      </p:sp>
      <p:sp>
        <p:nvSpPr>
          <p:cNvPr id="8" name="Subtitle 7">
            <a:extLst>
              <a:ext uri="{FF2B5EF4-FFF2-40B4-BE49-F238E27FC236}">
                <a16:creationId xmlns:a16="http://schemas.microsoft.com/office/drawing/2014/main" id="{B93200BE-8E93-B8CD-CB8F-4C5E9B4C99A1}"/>
              </a:ext>
            </a:extLst>
          </p:cNvPr>
          <p:cNvSpPr>
            <a:spLocks noGrp="1"/>
          </p:cNvSpPr>
          <p:nvPr>
            <p:ph type="subTitle" idx="6"/>
          </p:nvPr>
        </p:nvSpPr>
        <p:spPr>
          <a:xfrm>
            <a:off x="1037814" y="1178523"/>
            <a:ext cx="7648986" cy="3340313"/>
          </a:xfrm>
        </p:spPr>
        <p:txBody>
          <a:bodyPr/>
          <a:lstStyle/>
          <a:p>
            <a:pPr marL="114300" indent="0" algn="l"/>
            <a:endParaRPr lang="en-US" sz="1600" b="1" dirty="0"/>
          </a:p>
          <a:p>
            <a:pPr algn="l">
              <a:buFont typeface="Arial" panose="020B0604020202020204" pitchFamily="34" charset="0"/>
              <a:buChar char="•"/>
            </a:pPr>
            <a:r>
              <a:rPr lang="en-US" sz="1600" b="1" dirty="0"/>
              <a:t>Providing a smart plug base to the home environment for security</a:t>
            </a:r>
          </a:p>
          <a:p>
            <a:pPr marL="114300" indent="0" algn="l"/>
            <a:endParaRPr lang="en-US" sz="1600" b="1" dirty="0"/>
          </a:p>
          <a:p>
            <a:pPr algn="l">
              <a:buFont typeface="Arial" panose="020B0604020202020204" pitchFamily="34" charset="0"/>
              <a:buChar char="•"/>
            </a:pPr>
            <a:r>
              <a:rPr lang="en-US" sz="1600" b="1" dirty="0"/>
              <a:t>Monitor the motions, LP Gas leak, current, and unique voice  and can control  </a:t>
            </a:r>
          </a:p>
          <a:p>
            <a:pPr algn="l">
              <a:buFont typeface="Arial" panose="020B0604020202020204" pitchFamily="34" charset="0"/>
              <a:buChar char="•"/>
            </a:pPr>
            <a:endParaRPr lang="en-US" sz="1600" b="1" dirty="0"/>
          </a:p>
          <a:p>
            <a:pPr algn="l">
              <a:buFont typeface="Arial" panose="020B0604020202020204" pitchFamily="34" charset="0"/>
              <a:buChar char="•"/>
            </a:pPr>
            <a:r>
              <a:rPr lang="en-US" sz="1600" b="1" dirty="0"/>
              <a:t>Smart plugs for home appliances can reduce electricity wastage.</a:t>
            </a:r>
          </a:p>
          <a:p>
            <a:pPr marL="114300" indent="0" algn="l"/>
            <a:endParaRPr lang="en-US" sz="1600" b="1" dirty="0"/>
          </a:p>
          <a:p>
            <a:pPr algn="l">
              <a:buFont typeface="Arial" panose="020B0604020202020204" pitchFamily="34" charset="0"/>
              <a:buChar char="•"/>
            </a:pPr>
            <a:r>
              <a:rPr lang="en-US" sz="1600" b="1" dirty="0"/>
              <a:t>Provides protection for home and household electrical appliances</a:t>
            </a:r>
          </a:p>
          <a:p>
            <a:pPr algn="l">
              <a:buFont typeface="Arial" panose="020B0604020202020204" pitchFamily="34" charset="0"/>
              <a:buChar char="•"/>
            </a:pPr>
            <a:endParaRPr lang="en-US" b="1" dirty="0"/>
          </a:p>
          <a:p>
            <a:pPr algn="l">
              <a:buFont typeface="Arial" panose="020B0604020202020204" pitchFamily="34" charset="0"/>
              <a:buChar char="•"/>
            </a:pPr>
            <a:endParaRPr lang="en-US" dirty="0"/>
          </a:p>
        </p:txBody>
      </p:sp>
      <p:pic>
        <p:nvPicPr>
          <p:cNvPr id="10" name="Picture 9">
            <a:extLst>
              <a:ext uri="{FF2B5EF4-FFF2-40B4-BE49-F238E27FC236}">
                <a16:creationId xmlns:a16="http://schemas.microsoft.com/office/drawing/2014/main" id="{6DF5A638-A943-53FD-933B-C9EB385E9789}"/>
              </a:ext>
            </a:extLst>
          </p:cNvPr>
          <p:cNvPicPr>
            <a:picLocks noChangeAspect="1"/>
          </p:cNvPicPr>
          <p:nvPr/>
        </p:nvPicPr>
        <p:blipFill>
          <a:blip r:embed="rId2"/>
          <a:stretch>
            <a:fillRect/>
          </a:stretch>
        </p:blipFill>
        <p:spPr>
          <a:xfrm>
            <a:off x="890387" y="455525"/>
            <a:ext cx="2889754" cy="134124"/>
          </a:xfrm>
          <a:prstGeom prst="rect">
            <a:avLst/>
          </a:prstGeom>
        </p:spPr>
      </p:pic>
      <p:sp>
        <p:nvSpPr>
          <p:cNvPr id="2" name="Rectangle 1">
            <a:extLst>
              <a:ext uri="{FF2B5EF4-FFF2-40B4-BE49-F238E27FC236}">
                <a16:creationId xmlns:a16="http://schemas.microsoft.com/office/drawing/2014/main" id="{54785ECF-2000-7918-CCDC-6557D3BC49A8}"/>
              </a:ext>
            </a:extLst>
          </p:cNvPr>
          <p:cNvSpPr/>
          <p:nvPr/>
        </p:nvSpPr>
        <p:spPr>
          <a:xfrm>
            <a:off x="0" y="4785635"/>
            <a:ext cx="6888612" cy="4456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IT20182182</a:t>
            </a:r>
            <a:r>
              <a:rPr lang="en-US" b="1" dirty="0">
                <a:solidFill>
                  <a:schemeClr val="tx1"/>
                </a:solidFill>
              </a:rPr>
              <a:t>  |   </a:t>
            </a:r>
            <a:r>
              <a:rPr lang="en-US" b="1" dirty="0"/>
              <a:t>R.K. Kodikara</a:t>
            </a:r>
            <a:r>
              <a:rPr lang="en-US" b="1" dirty="0">
                <a:solidFill>
                  <a:schemeClr val="tx1"/>
                </a:solidFill>
              </a:rPr>
              <a:t>|   </a:t>
            </a:r>
            <a:r>
              <a:rPr lang="en-US" b="1" dirty="0">
                <a:solidFill>
                  <a:schemeClr val="accent1">
                    <a:lumMod val="60000"/>
                    <a:lumOff val="40000"/>
                  </a:schemeClr>
                </a:solidFill>
              </a:rPr>
              <a:t>TMP-23-054</a:t>
            </a:r>
          </a:p>
        </p:txBody>
      </p:sp>
    </p:spTree>
    <p:extLst>
      <p:ext uri="{BB962C8B-B14F-4D97-AF65-F5344CB8AC3E}">
        <p14:creationId xmlns:p14="http://schemas.microsoft.com/office/powerpoint/2010/main" val="122470806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5"/>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INTRODUCTION</a:t>
            </a:r>
          </a:p>
        </p:txBody>
      </p:sp>
      <p:cxnSp>
        <p:nvCxnSpPr>
          <p:cNvPr id="222" name="Google Shape;222;p45"/>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5" name="Subtitle 4">
            <a:extLst>
              <a:ext uri="{FF2B5EF4-FFF2-40B4-BE49-F238E27FC236}">
                <a16:creationId xmlns:a16="http://schemas.microsoft.com/office/drawing/2014/main" id="{EC81DA23-B7E0-03A5-106C-C4A9F8EB7DA8}"/>
              </a:ext>
            </a:extLst>
          </p:cNvPr>
          <p:cNvSpPr txBox="1">
            <a:spLocks/>
          </p:cNvSpPr>
          <p:nvPr/>
        </p:nvSpPr>
        <p:spPr>
          <a:xfrm>
            <a:off x="517727" y="1417427"/>
            <a:ext cx="7894727" cy="39314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400050" indent="-285750" algn="l">
              <a:buFont typeface="Arial" panose="020B0604020202020204" pitchFamily="34" charset="0"/>
              <a:buChar char="•"/>
            </a:pPr>
            <a:r>
              <a:rPr lang="en-US" sz="1600" b="1" dirty="0"/>
              <a:t>Home security has become a major factor to be considered due to the rising rates of theft and burglary in modern society.</a:t>
            </a:r>
          </a:p>
          <a:p>
            <a:pPr marL="114300" indent="0" algn="l"/>
            <a:endParaRPr lang="en-US" sz="1600" b="1" dirty="0"/>
          </a:p>
          <a:p>
            <a:pPr marL="400050" indent="-285750" algn="l">
              <a:buFont typeface="Arial" panose="020B0604020202020204" pitchFamily="34" charset="0"/>
              <a:buChar char="•"/>
            </a:pPr>
            <a:r>
              <a:rPr lang="en-US" sz="1600" b="1" dirty="0"/>
              <a:t>Smart Home concept is the most recent solution invented to resolve such security problems in modern homes. </a:t>
            </a:r>
          </a:p>
          <a:p>
            <a:pPr marL="400050" indent="-285750" algn="l">
              <a:buFont typeface="Arial" panose="020B0604020202020204" pitchFamily="34" charset="0"/>
              <a:buChar char="•"/>
            </a:pPr>
            <a:endParaRPr lang="en-US" sz="1600" b="1" dirty="0"/>
          </a:p>
          <a:p>
            <a:pPr marL="400050" indent="-285750" algn="l">
              <a:buFont typeface="Arial" panose="020B0604020202020204" pitchFamily="34" charset="0"/>
              <a:buChar char="•"/>
            </a:pPr>
            <a:r>
              <a:rPr lang="en-US" sz="1600" b="1" dirty="0"/>
              <a:t>Anomaly detection is also a key concept in the smart home systems where, unusual events are detected, and homeowners are alerted on these events </a:t>
            </a:r>
          </a:p>
        </p:txBody>
      </p:sp>
      <p:pic>
        <p:nvPicPr>
          <p:cNvPr id="9" name="Picture 8" descr="Logo, company name&#10;&#10;Description automatically generated">
            <a:extLst>
              <a:ext uri="{FF2B5EF4-FFF2-40B4-BE49-F238E27FC236}">
                <a16:creationId xmlns:a16="http://schemas.microsoft.com/office/drawing/2014/main" id="{D3150E34-8D36-48B1-BE87-0E7C2E800993}"/>
              </a:ext>
            </a:extLst>
          </p:cNvPr>
          <p:cNvPicPr>
            <a:picLocks noChangeAspect="1"/>
          </p:cNvPicPr>
          <p:nvPr/>
        </p:nvPicPr>
        <p:blipFill>
          <a:blip r:embed="rId3"/>
          <a:stretch>
            <a:fillRect/>
          </a:stretch>
        </p:blipFill>
        <p:spPr>
          <a:xfrm>
            <a:off x="7209996" y="3646967"/>
            <a:ext cx="1623692" cy="13290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088"/>
        <p:cNvGrpSpPr/>
        <p:nvPr/>
      </p:nvGrpSpPr>
      <p:grpSpPr>
        <a:xfrm>
          <a:off x="0" y="0"/>
          <a:ext cx="0" cy="0"/>
          <a:chOff x="0" y="0"/>
          <a:chExt cx="0" cy="0"/>
        </a:xfrm>
      </p:grpSpPr>
      <p:sp>
        <p:nvSpPr>
          <p:cNvPr id="2091" name="Google Shape;2091;p62"/>
          <p:cNvSpPr txBox="1">
            <a:spLocks noGrp="1"/>
          </p:cNvSpPr>
          <p:nvPr>
            <p:ph type="title"/>
          </p:nvPr>
        </p:nvSpPr>
        <p:spPr>
          <a:xfrm>
            <a:off x="938499" y="445025"/>
            <a:ext cx="3949590" cy="941400"/>
          </a:xfrm>
          <a:prstGeom prst="rect">
            <a:avLst/>
          </a:prstGeom>
        </p:spPr>
        <p:txBody>
          <a:bodyPr spcFirstLastPara="1" wrap="square" lIns="91425" tIns="91425" rIns="91425" bIns="91425" anchor="t" anchorCtr="0">
            <a:noAutofit/>
          </a:bodyPr>
          <a:lstStyle/>
          <a:p>
            <a:pPr lvl="0"/>
            <a:r>
              <a:rPr lang="en-US" dirty="0"/>
              <a:t>RESEARCH GAP</a:t>
            </a:r>
          </a:p>
        </p:txBody>
      </p:sp>
      <p:cxnSp>
        <p:nvCxnSpPr>
          <p:cNvPr id="2092" name="Google Shape;2092;p62"/>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 name="Subtitle 7">
            <a:extLst>
              <a:ext uri="{FF2B5EF4-FFF2-40B4-BE49-F238E27FC236}">
                <a16:creationId xmlns:a16="http://schemas.microsoft.com/office/drawing/2014/main" id="{FE11B166-5765-D8A2-FF29-CCA1D2F68234}"/>
              </a:ext>
            </a:extLst>
          </p:cNvPr>
          <p:cNvSpPr txBox="1">
            <a:spLocks/>
          </p:cNvSpPr>
          <p:nvPr/>
        </p:nvSpPr>
        <p:spPr>
          <a:xfrm>
            <a:off x="1037814" y="1178523"/>
            <a:ext cx="7648986" cy="334031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600" b="1" dirty="0"/>
          </a:p>
          <a:p>
            <a:pPr marL="114300"/>
            <a:endParaRPr lang="en-US" sz="1600" b="1" dirty="0"/>
          </a:p>
          <a:p>
            <a:pPr>
              <a:buFont typeface="Arial" panose="020B0604020202020204" pitchFamily="34" charset="0"/>
              <a:buChar char="•"/>
            </a:pPr>
            <a:endParaRPr lang="en-US" dirty="0"/>
          </a:p>
        </p:txBody>
      </p:sp>
      <p:sp>
        <p:nvSpPr>
          <p:cNvPr id="4" name="Subtitle 7">
            <a:extLst>
              <a:ext uri="{FF2B5EF4-FFF2-40B4-BE49-F238E27FC236}">
                <a16:creationId xmlns:a16="http://schemas.microsoft.com/office/drawing/2014/main" id="{AFE20F05-CA63-0CCD-F8FC-6A52A376B967}"/>
              </a:ext>
            </a:extLst>
          </p:cNvPr>
          <p:cNvSpPr txBox="1">
            <a:spLocks/>
          </p:cNvSpPr>
          <p:nvPr/>
        </p:nvSpPr>
        <p:spPr>
          <a:xfrm>
            <a:off x="1190214" y="1330923"/>
            <a:ext cx="7648986" cy="334031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Arial" panose="020B0604020202020204" pitchFamily="34" charset="0"/>
              <a:buChar char="•"/>
            </a:pPr>
            <a:endParaRPr lang="en-US" sz="1600" b="1" dirty="0"/>
          </a:p>
          <a:p>
            <a:pPr marL="114300"/>
            <a:endParaRPr lang="en-US" sz="1600" b="1" dirty="0"/>
          </a:p>
          <a:p>
            <a:pPr>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11141AC4-1B17-E5CE-231E-72006BD4831F}"/>
              </a:ext>
            </a:extLst>
          </p:cNvPr>
          <p:cNvPicPr>
            <a:picLocks noChangeAspect="1"/>
          </p:cNvPicPr>
          <p:nvPr/>
        </p:nvPicPr>
        <p:blipFill>
          <a:blip r:embed="rId3"/>
          <a:stretch>
            <a:fillRect/>
          </a:stretch>
        </p:blipFill>
        <p:spPr>
          <a:xfrm>
            <a:off x="2452688" y="1015293"/>
            <a:ext cx="3631590" cy="3737681"/>
          </a:xfrm>
          <a:prstGeom prst="rect">
            <a:avLst/>
          </a:prstGeom>
        </p:spPr>
      </p:pic>
      <p:pic>
        <p:nvPicPr>
          <p:cNvPr id="5" name="Picture 4">
            <a:extLst>
              <a:ext uri="{FF2B5EF4-FFF2-40B4-BE49-F238E27FC236}">
                <a16:creationId xmlns:a16="http://schemas.microsoft.com/office/drawing/2014/main" id="{AD2C5D9D-DA9B-899E-423E-92FF851214E3}"/>
              </a:ext>
            </a:extLst>
          </p:cNvPr>
          <p:cNvPicPr>
            <a:picLocks noChangeAspect="1"/>
          </p:cNvPicPr>
          <p:nvPr/>
        </p:nvPicPr>
        <p:blipFill>
          <a:blip r:embed="rId4"/>
          <a:stretch>
            <a:fillRect/>
          </a:stretch>
        </p:blipFill>
        <p:spPr>
          <a:xfrm>
            <a:off x="-40194" y="4807287"/>
            <a:ext cx="6907367" cy="445047"/>
          </a:xfrm>
          <a:prstGeom prst="rect">
            <a:avLst/>
          </a:prstGeom>
        </p:spPr>
      </p:pic>
    </p:spTree>
    <p:extLst>
      <p:ext uri="{BB962C8B-B14F-4D97-AF65-F5344CB8AC3E}">
        <p14:creationId xmlns:p14="http://schemas.microsoft.com/office/powerpoint/2010/main" val="73297776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D92A53E-FBF5-22A1-D49C-580716E49AD3}"/>
              </a:ext>
            </a:extLst>
          </p:cNvPr>
          <p:cNvSpPr>
            <a:spLocks noGrp="1"/>
          </p:cNvSpPr>
          <p:nvPr>
            <p:ph type="body" idx="2"/>
          </p:nvPr>
        </p:nvSpPr>
        <p:spPr>
          <a:xfrm>
            <a:off x="511779" y="1763305"/>
            <a:ext cx="8120441" cy="1750180"/>
          </a:xfrm>
        </p:spPr>
        <p:txBody>
          <a:bodyPr/>
          <a:lstStyle/>
          <a:p>
            <a:r>
              <a:rPr lang="en-US" sz="1800" b="1" dirty="0"/>
              <a:t>Enable electric hazard free environment in a modern house.</a:t>
            </a:r>
          </a:p>
          <a:p>
            <a:endParaRPr lang="en-US" dirty="0"/>
          </a:p>
        </p:txBody>
      </p:sp>
      <p:sp>
        <p:nvSpPr>
          <p:cNvPr id="4" name="Title 3">
            <a:extLst>
              <a:ext uri="{FF2B5EF4-FFF2-40B4-BE49-F238E27FC236}">
                <a16:creationId xmlns:a16="http://schemas.microsoft.com/office/drawing/2014/main" id="{064750A7-7441-8D17-9DB7-5AC454DC08E6}"/>
              </a:ext>
            </a:extLst>
          </p:cNvPr>
          <p:cNvSpPr>
            <a:spLocks noGrp="1"/>
          </p:cNvSpPr>
          <p:nvPr>
            <p:ph type="title"/>
          </p:nvPr>
        </p:nvSpPr>
        <p:spPr>
          <a:xfrm>
            <a:off x="672685" y="615146"/>
            <a:ext cx="5579259" cy="941400"/>
          </a:xfrm>
        </p:spPr>
        <p:txBody>
          <a:bodyPr/>
          <a:lstStyle/>
          <a:p>
            <a:r>
              <a:rPr lang="en-US" dirty="0"/>
              <a:t>MAIN OBJECTIVE</a:t>
            </a:r>
          </a:p>
        </p:txBody>
      </p:sp>
      <p:pic>
        <p:nvPicPr>
          <p:cNvPr id="6" name="Picture 5">
            <a:extLst>
              <a:ext uri="{FF2B5EF4-FFF2-40B4-BE49-F238E27FC236}">
                <a16:creationId xmlns:a16="http://schemas.microsoft.com/office/drawing/2014/main" id="{959B158C-2F52-1CDF-B7A4-B61FCA218D29}"/>
              </a:ext>
            </a:extLst>
          </p:cNvPr>
          <p:cNvPicPr>
            <a:picLocks noChangeAspect="1"/>
          </p:cNvPicPr>
          <p:nvPr/>
        </p:nvPicPr>
        <p:blipFill>
          <a:blip r:embed="rId2"/>
          <a:stretch>
            <a:fillRect/>
          </a:stretch>
        </p:blipFill>
        <p:spPr>
          <a:xfrm>
            <a:off x="672685" y="548084"/>
            <a:ext cx="2889754" cy="134124"/>
          </a:xfrm>
          <a:prstGeom prst="rect">
            <a:avLst/>
          </a:prstGeom>
        </p:spPr>
      </p:pic>
      <p:pic>
        <p:nvPicPr>
          <p:cNvPr id="5" name="Picture 4">
            <a:extLst>
              <a:ext uri="{FF2B5EF4-FFF2-40B4-BE49-F238E27FC236}">
                <a16:creationId xmlns:a16="http://schemas.microsoft.com/office/drawing/2014/main" id="{9F161067-A415-FFD5-6E82-834C4490BC0E}"/>
              </a:ext>
            </a:extLst>
          </p:cNvPr>
          <p:cNvPicPr>
            <a:picLocks noChangeAspect="1"/>
          </p:cNvPicPr>
          <p:nvPr/>
        </p:nvPicPr>
        <p:blipFill>
          <a:blip r:embed="rId3"/>
          <a:stretch>
            <a:fillRect/>
          </a:stretch>
        </p:blipFill>
        <p:spPr>
          <a:xfrm>
            <a:off x="5850935" y="2677351"/>
            <a:ext cx="3083030" cy="2085786"/>
          </a:xfrm>
          <a:prstGeom prst="rect">
            <a:avLst/>
          </a:prstGeom>
        </p:spPr>
      </p:pic>
      <p:pic>
        <p:nvPicPr>
          <p:cNvPr id="7" name="Picture 6">
            <a:extLst>
              <a:ext uri="{FF2B5EF4-FFF2-40B4-BE49-F238E27FC236}">
                <a16:creationId xmlns:a16="http://schemas.microsoft.com/office/drawing/2014/main" id="{EC925B57-07CE-8244-0B86-8AEB9AF8711D}"/>
              </a:ext>
            </a:extLst>
          </p:cNvPr>
          <p:cNvPicPr>
            <a:picLocks noChangeAspect="1"/>
          </p:cNvPicPr>
          <p:nvPr/>
        </p:nvPicPr>
        <p:blipFill>
          <a:blip r:embed="rId4"/>
          <a:stretch>
            <a:fillRect/>
          </a:stretch>
        </p:blipFill>
        <p:spPr>
          <a:xfrm>
            <a:off x="-30144" y="4793281"/>
            <a:ext cx="6907367" cy="445047"/>
          </a:xfrm>
          <a:prstGeom prst="rect">
            <a:avLst/>
          </a:prstGeom>
        </p:spPr>
      </p:pic>
    </p:spTree>
    <p:extLst>
      <p:ext uri="{BB962C8B-B14F-4D97-AF65-F5344CB8AC3E}">
        <p14:creationId xmlns:p14="http://schemas.microsoft.com/office/powerpoint/2010/main" val="2516026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D92A53E-FBF5-22A1-D49C-580716E49AD3}"/>
              </a:ext>
            </a:extLst>
          </p:cNvPr>
          <p:cNvSpPr>
            <a:spLocks noGrp="1"/>
          </p:cNvSpPr>
          <p:nvPr>
            <p:ph type="body" idx="2"/>
          </p:nvPr>
        </p:nvSpPr>
        <p:spPr>
          <a:xfrm>
            <a:off x="672685" y="1333262"/>
            <a:ext cx="7471855" cy="3324300"/>
          </a:xfrm>
        </p:spPr>
        <p:txBody>
          <a:bodyPr/>
          <a:lstStyle/>
          <a:p>
            <a:r>
              <a:rPr lang="en-US" sz="1600" b="1" dirty="0"/>
              <a:t>Detect the unique voice command and turn on/off the plug base</a:t>
            </a:r>
          </a:p>
          <a:p>
            <a:pPr marL="139700" indent="0">
              <a:buNone/>
            </a:pPr>
            <a:endParaRPr lang="en-US" sz="1600" b="1" dirty="0"/>
          </a:p>
          <a:p>
            <a:r>
              <a:rPr lang="en-US" sz="1600" b="1" dirty="0"/>
              <a:t>Detect the motions and turn off the plug base if there is no motions</a:t>
            </a:r>
          </a:p>
          <a:p>
            <a:endParaRPr lang="en-US" sz="1600" b="1" dirty="0"/>
          </a:p>
          <a:p>
            <a:r>
              <a:rPr lang="en-US" sz="1600" b="1" dirty="0"/>
              <a:t>Detect the LP Gas and turn off the plug base</a:t>
            </a:r>
          </a:p>
          <a:p>
            <a:endParaRPr lang="en-US" sz="1600" b="1" dirty="0"/>
          </a:p>
          <a:p>
            <a:r>
              <a:rPr lang="en-US" sz="1600" b="1" dirty="0"/>
              <a:t>Detect the unique voice command and turn on/off the plug base</a:t>
            </a:r>
          </a:p>
          <a:p>
            <a:endParaRPr lang="en-US" sz="1600" b="1" dirty="0"/>
          </a:p>
        </p:txBody>
      </p:sp>
      <p:sp>
        <p:nvSpPr>
          <p:cNvPr id="4" name="Title 3">
            <a:extLst>
              <a:ext uri="{FF2B5EF4-FFF2-40B4-BE49-F238E27FC236}">
                <a16:creationId xmlns:a16="http://schemas.microsoft.com/office/drawing/2014/main" id="{064750A7-7441-8D17-9DB7-5AC454DC08E6}"/>
              </a:ext>
            </a:extLst>
          </p:cNvPr>
          <p:cNvSpPr>
            <a:spLocks noGrp="1"/>
          </p:cNvSpPr>
          <p:nvPr>
            <p:ph type="title"/>
          </p:nvPr>
        </p:nvSpPr>
        <p:spPr>
          <a:xfrm>
            <a:off x="672685" y="615146"/>
            <a:ext cx="5579259" cy="941400"/>
          </a:xfrm>
        </p:spPr>
        <p:txBody>
          <a:bodyPr/>
          <a:lstStyle/>
          <a:p>
            <a:r>
              <a:rPr lang="en-US" dirty="0"/>
              <a:t>SUB OBJECTIVES</a:t>
            </a:r>
          </a:p>
        </p:txBody>
      </p:sp>
      <p:pic>
        <p:nvPicPr>
          <p:cNvPr id="6" name="Picture 5">
            <a:extLst>
              <a:ext uri="{FF2B5EF4-FFF2-40B4-BE49-F238E27FC236}">
                <a16:creationId xmlns:a16="http://schemas.microsoft.com/office/drawing/2014/main" id="{959B158C-2F52-1CDF-B7A4-B61FCA218D29}"/>
              </a:ext>
            </a:extLst>
          </p:cNvPr>
          <p:cNvPicPr>
            <a:picLocks noChangeAspect="1"/>
          </p:cNvPicPr>
          <p:nvPr/>
        </p:nvPicPr>
        <p:blipFill>
          <a:blip r:embed="rId2"/>
          <a:stretch>
            <a:fillRect/>
          </a:stretch>
        </p:blipFill>
        <p:spPr>
          <a:xfrm>
            <a:off x="672685" y="548084"/>
            <a:ext cx="2889754" cy="134124"/>
          </a:xfrm>
          <a:prstGeom prst="rect">
            <a:avLst/>
          </a:prstGeom>
        </p:spPr>
      </p:pic>
      <p:pic>
        <p:nvPicPr>
          <p:cNvPr id="5" name="Picture 4">
            <a:extLst>
              <a:ext uri="{FF2B5EF4-FFF2-40B4-BE49-F238E27FC236}">
                <a16:creationId xmlns:a16="http://schemas.microsoft.com/office/drawing/2014/main" id="{7D2FBD01-AC22-9C50-F153-50A75BF829AB}"/>
              </a:ext>
            </a:extLst>
          </p:cNvPr>
          <p:cNvPicPr>
            <a:picLocks noChangeAspect="1"/>
          </p:cNvPicPr>
          <p:nvPr/>
        </p:nvPicPr>
        <p:blipFill>
          <a:blip r:embed="rId3"/>
          <a:stretch>
            <a:fillRect/>
          </a:stretch>
        </p:blipFill>
        <p:spPr>
          <a:xfrm>
            <a:off x="-57342" y="4770878"/>
            <a:ext cx="6907367" cy="445047"/>
          </a:xfrm>
          <a:prstGeom prst="rect">
            <a:avLst/>
          </a:prstGeom>
        </p:spPr>
      </p:pic>
    </p:spTree>
    <p:extLst>
      <p:ext uri="{BB962C8B-B14F-4D97-AF65-F5344CB8AC3E}">
        <p14:creationId xmlns:p14="http://schemas.microsoft.com/office/powerpoint/2010/main" val="39225285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112"/>
        <p:cNvGrpSpPr/>
        <p:nvPr/>
      </p:nvGrpSpPr>
      <p:grpSpPr>
        <a:xfrm>
          <a:off x="0" y="0"/>
          <a:ext cx="0" cy="0"/>
          <a:chOff x="0" y="0"/>
          <a:chExt cx="0" cy="0"/>
        </a:xfrm>
      </p:grpSpPr>
      <p:sp>
        <p:nvSpPr>
          <p:cNvPr id="2113" name="Google Shape;2113;p64"/>
          <p:cNvSpPr txBox="1">
            <a:spLocks noGrp="1"/>
          </p:cNvSpPr>
          <p:nvPr>
            <p:ph type="subTitle" idx="1"/>
          </p:nvPr>
        </p:nvSpPr>
        <p:spPr>
          <a:xfrm>
            <a:off x="2186233" y="1112628"/>
            <a:ext cx="6763133" cy="3933505"/>
          </a:xfrm>
          <a:prstGeom prst="rect">
            <a:avLst/>
          </a:prstGeom>
        </p:spPr>
        <p:txBody>
          <a:bodyPr spcFirstLastPara="1" wrap="square" lIns="91425" tIns="91425" rIns="91425" bIns="91425" anchor="t" anchorCtr="0">
            <a:noAutofit/>
          </a:bodyPr>
          <a:lstStyle/>
          <a:p>
            <a:pPr marL="0" indent="0"/>
            <a:endParaRPr lang="en-US" sz="1600" dirty="0"/>
          </a:p>
          <a:p>
            <a:pPr marL="285750" indent="-285750">
              <a:buFont typeface="Arial" panose="020B0604020202020204" pitchFamily="34" charset="0"/>
              <a:buChar char="•"/>
            </a:pPr>
            <a:r>
              <a:rPr lang="en-US" sz="1600" b="1" dirty="0"/>
              <a:t>How to turn off the plug using voice?</a:t>
            </a:r>
          </a:p>
          <a:p>
            <a:pPr marL="285750" indent="-285750">
              <a:buFont typeface="Arial" panose="020B0604020202020204" pitchFamily="34" charset="0"/>
              <a:buChar char="•"/>
            </a:pPr>
            <a:endParaRPr lang="en-US" sz="1600" b="1" dirty="0"/>
          </a:p>
          <a:p>
            <a:pPr marL="285750" indent="-285750">
              <a:buFont typeface="Arial" panose="020B0604020202020204" pitchFamily="34" charset="0"/>
              <a:buChar char="•"/>
            </a:pPr>
            <a:r>
              <a:rPr lang="en-US" sz="1600" b="1" dirty="0"/>
              <a:t>How to reduce electricity wastage?</a:t>
            </a:r>
          </a:p>
          <a:p>
            <a:pPr marL="285750" indent="-285750">
              <a:buFont typeface="Arial" panose="020B0604020202020204" pitchFamily="34" charset="0"/>
              <a:buChar char="•"/>
            </a:pPr>
            <a:endParaRPr lang="en-US" sz="1600" b="1" dirty="0"/>
          </a:p>
          <a:p>
            <a:pPr marL="285750" indent="-285750">
              <a:buFont typeface="Arial" panose="020B0604020202020204" pitchFamily="34" charset="0"/>
              <a:buChar char="•"/>
            </a:pPr>
            <a:r>
              <a:rPr lang="en-US" sz="1600" b="1" dirty="0"/>
              <a:t>How to do everyday household chores efficiently, easily and quickly?</a:t>
            </a:r>
          </a:p>
          <a:p>
            <a:pPr marL="285750" indent="-285750">
              <a:buFont typeface="Arial" panose="020B0604020202020204" pitchFamily="34" charset="0"/>
              <a:buChar char="•"/>
            </a:pPr>
            <a:endParaRPr lang="en-US" sz="1600" b="1" dirty="0"/>
          </a:p>
          <a:p>
            <a:pPr marL="285750" indent="-285750">
              <a:buFont typeface="Arial" panose="020B0604020202020204" pitchFamily="34" charset="0"/>
              <a:buChar char="•"/>
            </a:pPr>
            <a:r>
              <a:rPr lang="en-US" sz="1600" b="1" dirty="0"/>
              <a:t>How to protect yourself from fire in household work?</a:t>
            </a:r>
          </a:p>
        </p:txBody>
      </p:sp>
      <p:sp>
        <p:nvSpPr>
          <p:cNvPr id="2114" name="Google Shape;2114;p6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RESEARCH QUESTIONS</a:t>
            </a:r>
          </a:p>
        </p:txBody>
      </p:sp>
      <p:cxnSp>
        <p:nvCxnSpPr>
          <p:cNvPr id="2115" name="Google Shape;2115;p6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1">
            <a:extLst>
              <a:ext uri="{FF2B5EF4-FFF2-40B4-BE49-F238E27FC236}">
                <a16:creationId xmlns:a16="http://schemas.microsoft.com/office/drawing/2014/main" id="{91E56B2D-9396-0BE3-7432-0B78F7733070}"/>
              </a:ext>
            </a:extLst>
          </p:cNvPr>
          <p:cNvPicPr>
            <a:picLocks noChangeAspect="1"/>
          </p:cNvPicPr>
          <p:nvPr/>
        </p:nvPicPr>
        <p:blipFill>
          <a:blip r:embed="rId3"/>
          <a:stretch>
            <a:fillRect/>
          </a:stretch>
        </p:blipFill>
        <p:spPr>
          <a:xfrm>
            <a:off x="6957767" y="97367"/>
            <a:ext cx="1528905" cy="1479229"/>
          </a:xfrm>
          <a:prstGeom prst="rect">
            <a:avLst/>
          </a:prstGeom>
        </p:spPr>
      </p:pic>
      <p:pic>
        <p:nvPicPr>
          <p:cNvPr id="4" name="Picture 3">
            <a:extLst>
              <a:ext uri="{FF2B5EF4-FFF2-40B4-BE49-F238E27FC236}">
                <a16:creationId xmlns:a16="http://schemas.microsoft.com/office/drawing/2014/main" id="{094F4D0A-EBA7-8CAA-F629-021AC3C98250}"/>
              </a:ext>
            </a:extLst>
          </p:cNvPr>
          <p:cNvPicPr>
            <a:picLocks noChangeAspect="1"/>
          </p:cNvPicPr>
          <p:nvPr/>
        </p:nvPicPr>
        <p:blipFill>
          <a:blip r:embed="rId4"/>
          <a:stretch>
            <a:fillRect/>
          </a:stretch>
        </p:blipFill>
        <p:spPr>
          <a:xfrm>
            <a:off x="-30144" y="4789766"/>
            <a:ext cx="6907367" cy="445047"/>
          </a:xfrm>
          <a:prstGeom prst="rect">
            <a:avLst/>
          </a:prstGeom>
        </p:spPr>
      </p:pic>
    </p:spTree>
    <p:extLst>
      <p:ext uri="{BB962C8B-B14F-4D97-AF65-F5344CB8AC3E}">
        <p14:creationId xmlns:p14="http://schemas.microsoft.com/office/powerpoint/2010/main" val="30355060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14FD0-49C8-502F-4A35-D3AB561C169E}"/>
              </a:ext>
            </a:extLst>
          </p:cNvPr>
          <p:cNvSpPr>
            <a:spLocks noGrp="1"/>
          </p:cNvSpPr>
          <p:nvPr>
            <p:ph type="title"/>
          </p:nvPr>
        </p:nvSpPr>
        <p:spPr>
          <a:xfrm>
            <a:off x="576993" y="450847"/>
            <a:ext cx="4629300" cy="941400"/>
          </a:xfrm>
        </p:spPr>
        <p:txBody>
          <a:bodyPr/>
          <a:lstStyle/>
          <a:p>
            <a:r>
              <a:rPr lang="en-US" dirty="0"/>
              <a:t>METHODOLOGY</a:t>
            </a:r>
          </a:p>
        </p:txBody>
      </p:sp>
      <p:sp>
        <p:nvSpPr>
          <p:cNvPr id="8" name="Text Placeholder 7">
            <a:extLst>
              <a:ext uri="{FF2B5EF4-FFF2-40B4-BE49-F238E27FC236}">
                <a16:creationId xmlns:a16="http://schemas.microsoft.com/office/drawing/2014/main" id="{D725CE1A-59EE-57B2-CD21-584E86E6C51A}"/>
              </a:ext>
            </a:extLst>
          </p:cNvPr>
          <p:cNvSpPr>
            <a:spLocks noGrp="1"/>
          </p:cNvSpPr>
          <p:nvPr>
            <p:ph type="body" idx="1"/>
          </p:nvPr>
        </p:nvSpPr>
        <p:spPr>
          <a:xfrm>
            <a:off x="576993" y="1009475"/>
            <a:ext cx="7089081" cy="3541260"/>
          </a:xfrm>
        </p:spPr>
        <p:txBody>
          <a:bodyPr/>
          <a:lstStyle/>
          <a:p>
            <a:endParaRPr lang="en-US" sz="1600" b="1" dirty="0"/>
          </a:p>
          <a:p>
            <a:r>
              <a:rPr lang="en-US" sz="1600" b="1" dirty="0"/>
              <a:t>Step 1 – Monitor the motions, LP Gas leak, current, and unique voice</a:t>
            </a:r>
          </a:p>
          <a:p>
            <a:endParaRPr lang="en-US" sz="1600" b="1" dirty="0"/>
          </a:p>
          <a:p>
            <a:r>
              <a:rPr lang="en-US" sz="1600" b="1" dirty="0"/>
              <a:t>Step 2 – Detect the if no motion, LP Gas leak and voice</a:t>
            </a:r>
          </a:p>
          <a:p>
            <a:endParaRPr lang="en-US" sz="1600" b="1" dirty="0"/>
          </a:p>
          <a:p>
            <a:r>
              <a:rPr lang="en-US" sz="1600" b="1" dirty="0"/>
              <a:t>Step 3 – If it’s detected turn off the plug base</a:t>
            </a:r>
          </a:p>
          <a:p>
            <a:endParaRPr lang="en-US" sz="1600" b="1" dirty="0"/>
          </a:p>
          <a:p>
            <a:r>
              <a:rPr lang="en-US" sz="1600" b="1" dirty="0"/>
              <a:t>Step 4 – end of the process send a SMS to the house owner</a:t>
            </a:r>
          </a:p>
          <a:p>
            <a:endParaRPr lang="en-US" sz="1600" b="1" dirty="0"/>
          </a:p>
          <a:p>
            <a:endParaRPr lang="en-US" sz="1600" b="1" dirty="0"/>
          </a:p>
        </p:txBody>
      </p:sp>
      <p:pic>
        <p:nvPicPr>
          <p:cNvPr id="3" name="Picture 2">
            <a:extLst>
              <a:ext uri="{FF2B5EF4-FFF2-40B4-BE49-F238E27FC236}">
                <a16:creationId xmlns:a16="http://schemas.microsoft.com/office/drawing/2014/main" id="{E3964114-B06F-9A75-B43A-774373CC1087}"/>
              </a:ext>
            </a:extLst>
          </p:cNvPr>
          <p:cNvPicPr>
            <a:picLocks noChangeAspect="1"/>
          </p:cNvPicPr>
          <p:nvPr/>
        </p:nvPicPr>
        <p:blipFill>
          <a:blip r:embed="rId2"/>
          <a:stretch>
            <a:fillRect/>
          </a:stretch>
        </p:blipFill>
        <p:spPr>
          <a:xfrm>
            <a:off x="521946" y="383785"/>
            <a:ext cx="2889754" cy="134124"/>
          </a:xfrm>
          <a:prstGeom prst="rect">
            <a:avLst/>
          </a:prstGeom>
        </p:spPr>
      </p:pic>
      <p:pic>
        <p:nvPicPr>
          <p:cNvPr id="4" name="Picture 3">
            <a:extLst>
              <a:ext uri="{FF2B5EF4-FFF2-40B4-BE49-F238E27FC236}">
                <a16:creationId xmlns:a16="http://schemas.microsoft.com/office/drawing/2014/main" id="{F5566F3C-94DC-61EF-615E-0F928B44BB71}"/>
              </a:ext>
            </a:extLst>
          </p:cNvPr>
          <p:cNvPicPr>
            <a:picLocks noChangeAspect="1"/>
          </p:cNvPicPr>
          <p:nvPr/>
        </p:nvPicPr>
        <p:blipFill>
          <a:blip r:embed="rId3"/>
          <a:stretch>
            <a:fillRect/>
          </a:stretch>
        </p:blipFill>
        <p:spPr>
          <a:xfrm>
            <a:off x="-20096" y="4769763"/>
            <a:ext cx="6907367" cy="445047"/>
          </a:xfrm>
          <a:prstGeom prst="rect">
            <a:avLst/>
          </a:prstGeom>
        </p:spPr>
      </p:pic>
    </p:spTree>
    <p:extLst>
      <p:ext uri="{BB962C8B-B14F-4D97-AF65-F5344CB8AC3E}">
        <p14:creationId xmlns:p14="http://schemas.microsoft.com/office/powerpoint/2010/main" val="5463908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14FD0-49C8-502F-4A35-D3AB561C169E}"/>
              </a:ext>
            </a:extLst>
          </p:cNvPr>
          <p:cNvSpPr>
            <a:spLocks noGrp="1"/>
          </p:cNvSpPr>
          <p:nvPr>
            <p:ph type="title"/>
          </p:nvPr>
        </p:nvSpPr>
        <p:spPr>
          <a:xfrm>
            <a:off x="736481" y="455657"/>
            <a:ext cx="4702200" cy="941400"/>
          </a:xfrm>
        </p:spPr>
        <p:txBody>
          <a:bodyPr/>
          <a:lstStyle/>
          <a:p>
            <a:r>
              <a:rPr lang="en-US" dirty="0"/>
              <a:t>METHODOLOGY</a:t>
            </a:r>
          </a:p>
        </p:txBody>
      </p:sp>
      <p:pic>
        <p:nvPicPr>
          <p:cNvPr id="3" name="Picture 2">
            <a:extLst>
              <a:ext uri="{FF2B5EF4-FFF2-40B4-BE49-F238E27FC236}">
                <a16:creationId xmlns:a16="http://schemas.microsoft.com/office/drawing/2014/main" id="{E3964114-B06F-9A75-B43A-774373CC1087}"/>
              </a:ext>
            </a:extLst>
          </p:cNvPr>
          <p:cNvPicPr>
            <a:picLocks noChangeAspect="1"/>
          </p:cNvPicPr>
          <p:nvPr/>
        </p:nvPicPr>
        <p:blipFill>
          <a:blip r:embed="rId2"/>
          <a:stretch>
            <a:fillRect/>
          </a:stretch>
        </p:blipFill>
        <p:spPr>
          <a:xfrm>
            <a:off x="736481" y="388595"/>
            <a:ext cx="2889754" cy="134124"/>
          </a:xfrm>
          <a:prstGeom prst="rect">
            <a:avLst/>
          </a:prstGeom>
        </p:spPr>
      </p:pic>
      <p:pic>
        <p:nvPicPr>
          <p:cNvPr id="4" name="Picture 3">
            <a:extLst>
              <a:ext uri="{FF2B5EF4-FFF2-40B4-BE49-F238E27FC236}">
                <a16:creationId xmlns:a16="http://schemas.microsoft.com/office/drawing/2014/main" id="{713B12A0-AFAB-7766-6766-F5A133A68B4C}"/>
              </a:ext>
            </a:extLst>
          </p:cNvPr>
          <p:cNvPicPr>
            <a:picLocks noChangeAspect="1"/>
          </p:cNvPicPr>
          <p:nvPr/>
        </p:nvPicPr>
        <p:blipFill>
          <a:blip r:embed="rId3"/>
          <a:stretch>
            <a:fillRect/>
          </a:stretch>
        </p:blipFill>
        <p:spPr>
          <a:xfrm>
            <a:off x="-30144" y="4778839"/>
            <a:ext cx="6907367" cy="445047"/>
          </a:xfrm>
          <a:prstGeom prst="rect">
            <a:avLst/>
          </a:prstGeom>
        </p:spPr>
      </p:pic>
      <p:pic>
        <p:nvPicPr>
          <p:cNvPr id="7" name="Picture 6">
            <a:extLst>
              <a:ext uri="{FF2B5EF4-FFF2-40B4-BE49-F238E27FC236}">
                <a16:creationId xmlns:a16="http://schemas.microsoft.com/office/drawing/2014/main" id="{0004AB7B-42A8-5100-E09A-A7A71D36FC28}"/>
              </a:ext>
            </a:extLst>
          </p:cNvPr>
          <p:cNvPicPr>
            <a:picLocks noChangeAspect="1"/>
          </p:cNvPicPr>
          <p:nvPr/>
        </p:nvPicPr>
        <p:blipFill>
          <a:blip r:embed="rId4"/>
          <a:stretch>
            <a:fillRect/>
          </a:stretch>
        </p:blipFill>
        <p:spPr>
          <a:xfrm>
            <a:off x="1177160" y="977462"/>
            <a:ext cx="6476608" cy="3777444"/>
          </a:xfrm>
          <a:prstGeom prst="rect">
            <a:avLst/>
          </a:prstGeom>
        </p:spPr>
      </p:pic>
    </p:spTree>
    <p:extLst>
      <p:ext uri="{BB962C8B-B14F-4D97-AF65-F5344CB8AC3E}">
        <p14:creationId xmlns:p14="http://schemas.microsoft.com/office/powerpoint/2010/main" val="341333352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2FB11-8F80-C332-2677-F8C9FEE6F1A2}"/>
              </a:ext>
            </a:extLst>
          </p:cNvPr>
          <p:cNvSpPr>
            <a:spLocks noGrp="1"/>
          </p:cNvSpPr>
          <p:nvPr>
            <p:ph type="title"/>
          </p:nvPr>
        </p:nvSpPr>
        <p:spPr>
          <a:xfrm>
            <a:off x="5433134" y="1759199"/>
            <a:ext cx="3151573" cy="2274710"/>
          </a:xfrm>
        </p:spPr>
        <p:txBody>
          <a:bodyPr/>
          <a:lstStyle/>
          <a:p>
            <a:r>
              <a:rPr lang="en-US" dirty="0"/>
              <a:t/>
            </a:r>
            <a:br>
              <a:rPr lang="en-US" dirty="0"/>
            </a:br>
            <a:r>
              <a:rPr lang="en-US" dirty="0"/>
              <a:t/>
            </a:r>
            <a:br>
              <a:rPr lang="en-US" dirty="0"/>
            </a:br>
            <a:r>
              <a:rPr lang="en-US" dirty="0">
                <a:solidFill>
                  <a:srgbClr val="FFC000"/>
                </a:solidFill>
              </a:rPr>
              <a:t>Non-Functional</a:t>
            </a:r>
            <a:r>
              <a:rPr lang="en-US" dirty="0"/>
              <a:t/>
            </a:r>
            <a:br>
              <a:rPr lang="en-US" dirty="0"/>
            </a:br>
            <a:r>
              <a:rPr lang="en-US" dirty="0"/>
              <a:t/>
            </a:r>
            <a:br>
              <a:rPr lang="en-US" dirty="0"/>
            </a:br>
            <a:r>
              <a:rPr lang="en-US" dirty="0"/>
              <a:t>Protect household appliances </a:t>
            </a:r>
            <a:br>
              <a:rPr lang="en-US" dirty="0"/>
            </a:br>
            <a:r>
              <a:rPr lang="en-US" dirty="0"/>
              <a:t>Reliable </a:t>
            </a:r>
            <a:br>
              <a:rPr lang="en-US" dirty="0"/>
            </a:br>
            <a:r>
              <a:rPr lang="en-US" dirty="0"/>
              <a:t>Available</a:t>
            </a:r>
            <a:br>
              <a:rPr lang="en-US" dirty="0"/>
            </a:br>
            <a:endParaRPr lang="en-US" dirty="0"/>
          </a:p>
        </p:txBody>
      </p:sp>
      <p:sp>
        <p:nvSpPr>
          <p:cNvPr id="6" name="Title 5">
            <a:extLst>
              <a:ext uri="{FF2B5EF4-FFF2-40B4-BE49-F238E27FC236}">
                <a16:creationId xmlns:a16="http://schemas.microsoft.com/office/drawing/2014/main" id="{B081DEB3-B423-DB1C-13BC-BD1F898F5E2B}"/>
              </a:ext>
            </a:extLst>
          </p:cNvPr>
          <p:cNvSpPr>
            <a:spLocks noGrp="1"/>
          </p:cNvSpPr>
          <p:nvPr>
            <p:ph type="title" idx="4"/>
          </p:nvPr>
        </p:nvSpPr>
        <p:spPr>
          <a:xfrm>
            <a:off x="362740" y="723501"/>
            <a:ext cx="8418520" cy="941400"/>
          </a:xfrm>
        </p:spPr>
        <p:txBody>
          <a:bodyPr/>
          <a:lstStyle/>
          <a:p>
            <a:r>
              <a:rPr lang="en-US" dirty="0"/>
              <a:t>FUNCTIONAL &amp; NON-FUNCTIONAL REQUIREMENTS</a:t>
            </a:r>
          </a:p>
        </p:txBody>
      </p:sp>
      <p:sp>
        <p:nvSpPr>
          <p:cNvPr id="7" name="Title 6">
            <a:extLst>
              <a:ext uri="{FF2B5EF4-FFF2-40B4-BE49-F238E27FC236}">
                <a16:creationId xmlns:a16="http://schemas.microsoft.com/office/drawing/2014/main" id="{93D627D1-0665-3AC8-7379-ADFD2B641F53}"/>
              </a:ext>
            </a:extLst>
          </p:cNvPr>
          <p:cNvSpPr>
            <a:spLocks noGrp="1"/>
          </p:cNvSpPr>
          <p:nvPr>
            <p:ph type="title" idx="5"/>
          </p:nvPr>
        </p:nvSpPr>
        <p:spPr>
          <a:xfrm>
            <a:off x="1172373" y="1766086"/>
            <a:ext cx="2875844" cy="2748209"/>
          </a:xfrm>
        </p:spPr>
        <p:txBody>
          <a:bodyPr/>
          <a:lstStyle/>
          <a:p>
            <a:r>
              <a:rPr lang="en-US" dirty="0">
                <a:solidFill>
                  <a:srgbClr val="FFC000"/>
                </a:solidFill>
              </a:rPr>
              <a:t>Functional</a:t>
            </a:r>
            <a:r>
              <a:rPr lang="en-US" dirty="0"/>
              <a:t/>
            </a:r>
            <a:br>
              <a:rPr lang="en-US" dirty="0"/>
            </a:br>
            <a:r>
              <a:rPr lang="en-US" dirty="0"/>
              <a:t/>
            </a:r>
            <a:br>
              <a:rPr lang="en-US" dirty="0"/>
            </a:br>
            <a:r>
              <a:rPr lang="en-US" dirty="0"/>
              <a:t>Voice detection </a:t>
            </a:r>
            <a:br>
              <a:rPr lang="en-US" dirty="0"/>
            </a:br>
            <a:r>
              <a:rPr lang="en-US" dirty="0"/>
              <a:t>Motion detection </a:t>
            </a:r>
            <a:br>
              <a:rPr lang="en-US" dirty="0"/>
            </a:br>
            <a:r>
              <a:rPr lang="en-US" dirty="0"/>
              <a:t>LP gas detection</a:t>
            </a:r>
            <a:br>
              <a:rPr lang="en-US" dirty="0"/>
            </a:br>
            <a:r>
              <a:rPr lang="en-US" dirty="0"/>
              <a:t>Monitor the Current</a:t>
            </a:r>
            <a:br>
              <a:rPr lang="en-US" dirty="0"/>
            </a:br>
            <a:r>
              <a:rPr lang="en-US" dirty="0"/>
              <a:t>usage</a:t>
            </a:r>
            <a:br>
              <a:rPr lang="en-US" dirty="0"/>
            </a:br>
            <a:r>
              <a:rPr lang="en-US" dirty="0"/>
              <a:t/>
            </a:r>
            <a:br>
              <a:rPr lang="en-US" dirty="0"/>
            </a:br>
            <a:endParaRPr lang="en-US" dirty="0"/>
          </a:p>
        </p:txBody>
      </p:sp>
      <p:pic>
        <p:nvPicPr>
          <p:cNvPr id="9" name="Picture 8">
            <a:extLst>
              <a:ext uri="{FF2B5EF4-FFF2-40B4-BE49-F238E27FC236}">
                <a16:creationId xmlns:a16="http://schemas.microsoft.com/office/drawing/2014/main" id="{94557648-65D8-3BD2-CAD7-66ED07CF5B48}"/>
              </a:ext>
            </a:extLst>
          </p:cNvPr>
          <p:cNvPicPr>
            <a:picLocks noChangeAspect="1"/>
          </p:cNvPicPr>
          <p:nvPr/>
        </p:nvPicPr>
        <p:blipFill>
          <a:blip r:embed="rId2"/>
          <a:stretch>
            <a:fillRect/>
          </a:stretch>
        </p:blipFill>
        <p:spPr>
          <a:xfrm>
            <a:off x="282486" y="629204"/>
            <a:ext cx="5672621" cy="263287"/>
          </a:xfrm>
          <a:prstGeom prst="rect">
            <a:avLst/>
          </a:prstGeom>
        </p:spPr>
      </p:pic>
      <p:pic>
        <p:nvPicPr>
          <p:cNvPr id="4" name="Picture 3">
            <a:extLst>
              <a:ext uri="{FF2B5EF4-FFF2-40B4-BE49-F238E27FC236}">
                <a16:creationId xmlns:a16="http://schemas.microsoft.com/office/drawing/2014/main" id="{B4DDF113-B2B2-B056-FE63-BAC90FA657A6}"/>
              </a:ext>
            </a:extLst>
          </p:cNvPr>
          <p:cNvPicPr>
            <a:picLocks noChangeAspect="1"/>
          </p:cNvPicPr>
          <p:nvPr/>
        </p:nvPicPr>
        <p:blipFill>
          <a:blip r:embed="rId3"/>
          <a:stretch>
            <a:fillRect/>
          </a:stretch>
        </p:blipFill>
        <p:spPr>
          <a:xfrm>
            <a:off x="0" y="4770879"/>
            <a:ext cx="6907367" cy="445047"/>
          </a:xfrm>
          <a:prstGeom prst="rect">
            <a:avLst/>
          </a:prstGeom>
        </p:spPr>
      </p:pic>
    </p:spTree>
    <p:extLst>
      <p:ext uri="{BB962C8B-B14F-4D97-AF65-F5344CB8AC3E}">
        <p14:creationId xmlns:p14="http://schemas.microsoft.com/office/powerpoint/2010/main" val="4123042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93C0A-07F1-BF89-39C2-EC046ABBC3A5}"/>
              </a:ext>
            </a:extLst>
          </p:cNvPr>
          <p:cNvSpPr>
            <a:spLocks noGrp="1"/>
          </p:cNvSpPr>
          <p:nvPr>
            <p:ph type="title"/>
          </p:nvPr>
        </p:nvSpPr>
        <p:spPr>
          <a:xfrm>
            <a:off x="460034" y="351889"/>
            <a:ext cx="5483565" cy="941400"/>
          </a:xfrm>
        </p:spPr>
        <p:txBody>
          <a:bodyPr/>
          <a:lstStyle/>
          <a:p>
            <a:r>
              <a:rPr lang="en-US" dirty="0"/>
              <a:t>TECHNOLOGIES TO BE USED</a:t>
            </a:r>
          </a:p>
        </p:txBody>
      </p:sp>
      <p:sp>
        <p:nvSpPr>
          <p:cNvPr id="6" name="Text Placeholder 5">
            <a:extLst>
              <a:ext uri="{FF2B5EF4-FFF2-40B4-BE49-F238E27FC236}">
                <a16:creationId xmlns:a16="http://schemas.microsoft.com/office/drawing/2014/main" id="{4AEA2F62-A338-9093-8D2F-0DCB8C4540B9}"/>
              </a:ext>
            </a:extLst>
          </p:cNvPr>
          <p:cNvSpPr>
            <a:spLocks noGrp="1"/>
          </p:cNvSpPr>
          <p:nvPr>
            <p:ph type="body" idx="1"/>
          </p:nvPr>
        </p:nvSpPr>
        <p:spPr>
          <a:xfrm>
            <a:off x="2876918" y="1214345"/>
            <a:ext cx="4946400" cy="2760900"/>
          </a:xfrm>
        </p:spPr>
        <p:txBody>
          <a:bodyPr/>
          <a:lstStyle/>
          <a:p>
            <a:r>
              <a:rPr lang="en-US" sz="1600" b="1" dirty="0"/>
              <a:t>Machine Learning (ML)</a:t>
            </a:r>
          </a:p>
          <a:p>
            <a:endParaRPr lang="en-US" sz="1600" b="1" dirty="0"/>
          </a:p>
          <a:p>
            <a:r>
              <a:rPr lang="en-US" sz="1600" b="1" dirty="0"/>
              <a:t>Internet of Things (IoT) </a:t>
            </a:r>
          </a:p>
          <a:p>
            <a:endParaRPr lang="en-US" sz="1600" b="1" dirty="0"/>
          </a:p>
          <a:p>
            <a:r>
              <a:rPr lang="en-US" sz="1600" b="1" dirty="0"/>
              <a:t>Python</a:t>
            </a:r>
          </a:p>
          <a:p>
            <a:endParaRPr lang="en-US" sz="1600" b="1" dirty="0"/>
          </a:p>
          <a:p>
            <a:r>
              <a:rPr lang="en-US" sz="1600" b="1" dirty="0"/>
              <a:t>Arduino</a:t>
            </a:r>
          </a:p>
          <a:p>
            <a:endParaRPr lang="en-US" dirty="0"/>
          </a:p>
        </p:txBody>
      </p:sp>
      <p:pic>
        <p:nvPicPr>
          <p:cNvPr id="3" name="Picture 2">
            <a:extLst>
              <a:ext uri="{FF2B5EF4-FFF2-40B4-BE49-F238E27FC236}">
                <a16:creationId xmlns:a16="http://schemas.microsoft.com/office/drawing/2014/main" id="{6DA30DA1-B657-92B7-D2C1-4E9FE2739CC6}"/>
              </a:ext>
            </a:extLst>
          </p:cNvPr>
          <p:cNvPicPr>
            <a:picLocks noChangeAspect="1"/>
          </p:cNvPicPr>
          <p:nvPr/>
        </p:nvPicPr>
        <p:blipFill>
          <a:blip r:embed="rId2"/>
          <a:stretch>
            <a:fillRect/>
          </a:stretch>
        </p:blipFill>
        <p:spPr>
          <a:xfrm>
            <a:off x="460035" y="342799"/>
            <a:ext cx="2889754" cy="134124"/>
          </a:xfrm>
          <a:prstGeom prst="rect">
            <a:avLst/>
          </a:prstGeom>
        </p:spPr>
      </p:pic>
      <p:pic>
        <p:nvPicPr>
          <p:cNvPr id="4" name="Picture 3">
            <a:extLst>
              <a:ext uri="{FF2B5EF4-FFF2-40B4-BE49-F238E27FC236}">
                <a16:creationId xmlns:a16="http://schemas.microsoft.com/office/drawing/2014/main" id="{88FDE074-6331-A80A-9BD7-39837EB38CD4}"/>
              </a:ext>
            </a:extLst>
          </p:cNvPr>
          <p:cNvPicPr>
            <a:picLocks noChangeAspect="1"/>
          </p:cNvPicPr>
          <p:nvPr/>
        </p:nvPicPr>
        <p:blipFill>
          <a:blip r:embed="rId3"/>
          <a:stretch>
            <a:fillRect/>
          </a:stretch>
        </p:blipFill>
        <p:spPr>
          <a:xfrm>
            <a:off x="382370" y="1302379"/>
            <a:ext cx="1239817" cy="1239817"/>
          </a:xfrm>
          <a:prstGeom prst="rect">
            <a:avLst/>
          </a:prstGeom>
        </p:spPr>
      </p:pic>
      <p:pic>
        <p:nvPicPr>
          <p:cNvPr id="5" name="Picture 4">
            <a:extLst>
              <a:ext uri="{FF2B5EF4-FFF2-40B4-BE49-F238E27FC236}">
                <a16:creationId xmlns:a16="http://schemas.microsoft.com/office/drawing/2014/main" id="{BA6D91F6-04AE-0B3E-EEDB-F95B64FEBAE2}"/>
              </a:ext>
            </a:extLst>
          </p:cNvPr>
          <p:cNvPicPr>
            <a:picLocks noChangeAspect="1"/>
          </p:cNvPicPr>
          <p:nvPr/>
        </p:nvPicPr>
        <p:blipFill>
          <a:blip r:embed="rId4"/>
          <a:stretch>
            <a:fillRect/>
          </a:stretch>
        </p:blipFill>
        <p:spPr>
          <a:xfrm>
            <a:off x="1320682" y="2875201"/>
            <a:ext cx="1355651" cy="1084520"/>
          </a:xfrm>
          <a:prstGeom prst="rect">
            <a:avLst/>
          </a:prstGeom>
        </p:spPr>
      </p:pic>
      <p:pic>
        <p:nvPicPr>
          <p:cNvPr id="8" name="Picture 7">
            <a:extLst>
              <a:ext uri="{FF2B5EF4-FFF2-40B4-BE49-F238E27FC236}">
                <a16:creationId xmlns:a16="http://schemas.microsoft.com/office/drawing/2014/main" id="{68928096-479D-C9FD-4CA2-2296AC9B6AC2}"/>
              </a:ext>
            </a:extLst>
          </p:cNvPr>
          <p:cNvPicPr>
            <a:picLocks noChangeAspect="1"/>
          </p:cNvPicPr>
          <p:nvPr/>
        </p:nvPicPr>
        <p:blipFill>
          <a:blip r:embed="rId5"/>
          <a:stretch>
            <a:fillRect/>
          </a:stretch>
        </p:blipFill>
        <p:spPr>
          <a:xfrm>
            <a:off x="1622187" y="1170285"/>
            <a:ext cx="1392548" cy="1389135"/>
          </a:xfrm>
          <a:prstGeom prst="rect">
            <a:avLst/>
          </a:prstGeom>
        </p:spPr>
      </p:pic>
      <p:pic>
        <p:nvPicPr>
          <p:cNvPr id="7" name="Picture 6">
            <a:extLst>
              <a:ext uri="{FF2B5EF4-FFF2-40B4-BE49-F238E27FC236}">
                <a16:creationId xmlns:a16="http://schemas.microsoft.com/office/drawing/2014/main" id="{3B4D70B0-5F9B-E5EE-D1EE-0B1374F48C80}"/>
              </a:ext>
            </a:extLst>
          </p:cNvPr>
          <p:cNvPicPr>
            <a:picLocks noChangeAspect="1"/>
          </p:cNvPicPr>
          <p:nvPr/>
        </p:nvPicPr>
        <p:blipFill>
          <a:blip r:embed="rId6"/>
          <a:stretch>
            <a:fillRect/>
          </a:stretch>
        </p:blipFill>
        <p:spPr>
          <a:xfrm>
            <a:off x="-33751" y="4791611"/>
            <a:ext cx="6907367" cy="445047"/>
          </a:xfrm>
          <a:prstGeom prst="rect">
            <a:avLst/>
          </a:prstGeom>
        </p:spPr>
      </p:pic>
    </p:spTree>
    <p:extLst>
      <p:ext uri="{BB962C8B-B14F-4D97-AF65-F5344CB8AC3E}">
        <p14:creationId xmlns:p14="http://schemas.microsoft.com/office/powerpoint/2010/main" val="38126061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9E02601-5274-6B00-C8A4-04C8B4F9E216}"/>
              </a:ext>
            </a:extLst>
          </p:cNvPr>
          <p:cNvSpPr>
            <a:spLocks noGrp="1"/>
          </p:cNvSpPr>
          <p:nvPr>
            <p:ph type="title" idx="4"/>
          </p:nvPr>
        </p:nvSpPr>
        <p:spPr>
          <a:xfrm>
            <a:off x="417503" y="473658"/>
            <a:ext cx="5781277" cy="941400"/>
          </a:xfrm>
        </p:spPr>
        <p:txBody>
          <a:bodyPr/>
          <a:lstStyle/>
          <a:p>
            <a:r>
              <a:rPr lang="en-US" dirty="0"/>
              <a:t>WORK BREAKDOWN STRUCTURE</a:t>
            </a:r>
          </a:p>
        </p:txBody>
      </p:sp>
      <p:pic>
        <p:nvPicPr>
          <p:cNvPr id="11" name="Picture 10">
            <a:extLst>
              <a:ext uri="{FF2B5EF4-FFF2-40B4-BE49-F238E27FC236}">
                <a16:creationId xmlns:a16="http://schemas.microsoft.com/office/drawing/2014/main" id="{994A9022-166D-092D-7895-9FE1B894E861}"/>
              </a:ext>
            </a:extLst>
          </p:cNvPr>
          <p:cNvPicPr>
            <a:picLocks noChangeAspect="1"/>
          </p:cNvPicPr>
          <p:nvPr/>
        </p:nvPicPr>
        <p:blipFill>
          <a:blip r:embed="rId2"/>
          <a:stretch>
            <a:fillRect/>
          </a:stretch>
        </p:blipFill>
        <p:spPr>
          <a:xfrm>
            <a:off x="316597" y="406596"/>
            <a:ext cx="2895851" cy="134124"/>
          </a:xfrm>
          <a:prstGeom prst="rect">
            <a:avLst/>
          </a:prstGeom>
        </p:spPr>
      </p:pic>
      <p:pic>
        <p:nvPicPr>
          <p:cNvPr id="3" name="Picture 2">
            <a:extLst>
              <a:ext uri="{FF2B5EF4-FFF2-40B4-BE49-F238E27FC236}">
                <a16:creationId xmlns:a16="http://schemas.microsoft.com/office/drawing/2014/main" id="{C8CF3207-0F00-1FDB-C26B-1E1A87FDEADA}"/>
              </a:ext>
            </a:extLst>
          </p:cNvPr>
          <p:cNvPicPr>
            <a:picLocks noChangeAspect="1"/>
          </p:cNvPicPr>
          <p:nvPr/>
        </p:nvPicPr>
        <p:blipFill>
          <a:blip r:embed="rId3"/>
          <a:stretch>
            <a:fillRect/>
          </a:stretch>
        </p:blipFill>
        <p:spPr>
          <a:xfrm>
            <a:off x="-20099" y="4821120"/>
            <a:ext cx="6907367" cy="445047"/>
          </a:xfrm>
          <a:prstGeom prst="rect">
            <a:avLst/>
          </a:prstGeom>
        </p:spPr>
      </p:pic>
      <p:pic>
        <p:nvPicPr>
          <p:cNvPr id="4" name="Picture 3">
            <a:extLst>
              <a:ext uri="{FF2B5EF4-FFF2-40B4-BE49-F238E27FC236}">
                <a16:creationId xmlns:a16="http://schemas.microsoft.com/office/drawing/2014/main" id="{9DEF2102-F337-F6E6-A8B2-49F122859954}"/>
              </a:ext>
            </a:extLst>
          </p:cNvPr>
          <p:cNvPicPr>
            <a:picLocks noChangeAspect="1"/>
          </p:cNvPicPr>
          <p:nvPr/>
        </p:nvPicPr>
        <p:blipFill>
          <a:blip r:embed="rId4"/>
          <a:stretch>
            <a:fillRect/>
          </a:stretch>
        </p:blipFill>
        <p:spPr>
          <a:xfrm>
            <a:off x="861848" y="1008993"/>
            <a:ext cx="7535917" cy="3812128"/>
          </a:xfrm>
          <a:prstGeom prst="rect">
            <a:avLst/>
          </a:prstGeom>
        </p:spPr>
      </p:pic>
    </p:spTree>
    <p:extLst>
      <p:ext uri="{BB962C8B-B14F-4D97-AF65-F5344CB8AC3E}">
        <p14:creationId xmlns:p14="http://schemas.microsoft.com/office/powerpoint/2010/main" val="67718212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0AFC4-74C9-4D6C-ABAD-FD9C4FC196FB}"/>
              </a:ext>
            </a:extLst>
          </p:cNvPr>
          <p:cNvSpPr>
            <a:spLocks noGrp="1"/>
          </p:cNvSpPr>
          <p:nvPr>
            <p:ph type="title"/>
          </p:nvPr>
        </p:nvSpPr>
        <p:spPr>
          <a:xfrm>
            <a:off x="619640" y="443351"/>
            <a:ext cx="6484962" cy="941400"/>
          </a:xfrm>
        </p:spPr>
        <p:txBody>
          <a:bodyPr/>
          <a:lstStyle/>
          <a:p>
            <a:r>
              <a:rPr lang="en-US" dirty="0"/>
              <a:t>PROJECT PROGRESS COMPLETION</a:t>
            </a:r>
          </a:p>
        </p:txBody>
      </p:sp>
      <p:pic>
        <p:nvPicPr>
          <p:cNvPr id="11" name="Picture 10">
            <a:extLst>
              <a:ext uri="{FF2B5EF4-FFF2-40B4-BE49-F238E27FC236}">
                <a16:creationId xmlns:a16="http://schemas.microsoft.com/office/drawing/2014/main" id="{2388ADA8-76EF-40FD-BF2F-5426023A8731}"/>
              </a:ext>
            </a:extLst>
          </p:cNvPr>
          <p:cNvPicPr>
            <a:picLocks noChangeAspect="1"/>
          </p:cNvPicPr>
          <p:nvPr/>
        </p:nvPicPr>
        <p:blipFill>
          <a:blip r:embed="rId2"/>
          <a:stretch>
            <a:fillRect/>
          </a:stretch>
        </p:blipFill>
        <p:spPr>
          <a:xfrm>
            <a:off x="619640" y="443351"/>
            <a:ext cx="2889754" cy="134124"/>
          </a:xfrm>
          <a:prstGeom prst="rect">
            <a:avLst/>
          </a:prstGeom>
        </p:spPr>
      </p:pic>
      <p:pic>
        <p:nvPicPr>
          <p:cNvPr id="3" name="Picture 2">
            <a:extLst>
              <a:ext uri="{FF2B5EF4-FFF2-40B4-BE49-F238E27FC236}">
                <a16:creationId xmlns:a16="http://schemas.microsoft.com/office/drawing/2014/main" id="{2A545B35-632D-B753-98B2-BD38C60F1BB4}"/>
              </a:ext>
            </a:extLst>
          </p:cNvPr>
          <p:cNvPicPr>
            <a:picLocks noChangeAspect="1"/>
          </p:cNvPicPr>
          <p:nvPr/>
        </p:nvPicPr>
        <p:blipFill>
          <a:blip r:embed="rId3"/>
          <a:stretch>
            <a:fillRect/>
          </a:stretch>
        </p:blipFill>
        <p:spPr>
          <a:xfrm>
            <a:off x="-20096" y="4789332"/>
            <a:ext cx="6907367" cy="445047"/>
          </a:xfrm>
          <a:prstGeom prst="rect">
            <a:avLst/>
          </a:prstGeom>
        </p:spPr>
      </p:pic>
      <p:pic>
        <p:nvPicPr>
          <p:cNvPr id="6" name="Picture 5">
            <a:extLst>
              <a:ext uri="{FF2B5EF4-FFF2-40B4-BE49-F238E27FC236}">
                <a16:creationId xmlns:a16="http://schemas.microsoft.com/office/drawing/2014/main" id="{3E5116F3-21B9-1F9E-7F3D-21BB3A0BD747}"/>
              </a:ext>
            </a:extLst>
          </p:cNvPr>
          <p:cNvPicPr>
            <a:picLocks noChangeAspect="1"/>
          </p:cNvPicPr>
          <p:nvPr/>
        </p:nvPicPr>
        <p:blipFill>
          <a:blip r:embed="rId4"/>
          <a:stretch>
            <a:fillRect/>
          </a:stretch>
        </p:blipFill>
        <p:spPr>
          <a:xfrm>
            <a:off x="847622" y="987972"/>
            <a:ext cx="6907367" cy="3712177"/>
          </a:xfrm>
          <a:prstGeom prst="rect">
            <a:avLst/>
          </a:prstGeom>
        </p:spPr>
      </p:pic>
    </p:spTree>
    <p:extLst>
      <p:ext uri="{BB962C8B-B14F-4D97-AF65-F5344CB8AC3E}">
        <p14:creationId xmlns:p14="http://schemas.microsoft.com/office/powerpoint/2010/main" val="8364999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D403590E-3A79-BF7E-FD29-02B0F95BC288}"/>
              </a:ext>
            </a:extLst>
          </p:cNvPr>
          <p:cNvSpPr>
            <a:spLocks noGrp="1"/>
          </p:cNvSpPr>
          <p:nvPr>
            <p:ph type="subTitle" idx="3"/>
          </p:nvPr>
        </p:nvSpPr>
        <p:spPr>
          <a:xfrm>
            <a:off x="627321" y="1515237"/>
            <a:ext cx="8240232" cy="3628263"/>
          </a:xfrm>
        </p:spPr>
        <p:txBody>
          <a:bodyPr/>
          <a:lstStyle/>
          <a:p>
            <a:pPr algn="l">
              <a:buFont typeface="Arial" panose="020B0604020202020204" pitchFamily="34" charset="0"/>
              <a:buChar char="•"/>
            </a:pPr>
            <a:r>
              <a:rPr lang="en-US" sz="1600" b="1" dirty="0"/>
              <a:t>Typical security systems for modern homes are built on static rules and thresholds that can be easily gotten around by knowledgeable burglars. </a:t>
            </a:r>
          </a:p>
          <a:p>
            <a:pPr algn="l">
              <a:buFont typeface="Arial" panose="020B0604020202020204" pitchFamily="34" charset="0"/>
              <a:buChar char="•"/>
            </a:pPr>
            <a:endParaRPr lang="en-US" sz="1600" b="1" dirty="0"/>
          </a:p>
          <a:p>
            <a:pPr algn="l">
              <a:buFont typeface="Arial" panose="020B0604020202020204" pitchFamily="34" charset="0"/>
              <a:buChar char="•"/>
            </a:pPr>
            <a:r>
              <a:rPr lang="en-US" sz="1600" b="1" dirty="0"/>
              <a:t>Also, the application of such measures may result in erroneous alarms, which could be annoying for homeowners. </a:t>
            </a:r>
          </a:p>
          <a:p>
            <a:pPr algn="l">
              <a:buFont typeface="Arial" panose="020B0604020202020204" pitchFamily="34" charset="0"/>
              <a:buChar char="•"/>
            </a:pPr>
            <a:endParaRPr lang="en-US" sz="1600" b="1" dirty="0"/>
          </a:p>
          <a:p>
            <a:pPr algn="l">
              <a:buFont typeface="Arial" panose="020B0604020202020204" pitchFamily="34" charset="0"/>
              <a:buChar char="•"/>
            </a:pPr>
            <a:r>
              <a:rPr lang="en-US" sz="1600" b="1" dirty="0"/>
              <a:t>To better protect against threats and reduce false alarms, smart home concept needs to take a much more sophisticated and adaptive approach.</a:t>
            </a:r>
          </a:p>
        </p:txBody>
      </p:sp>
      <p:sp>
        <p:nvSpPr>
          <p:cNvPr id="6" name="Google Shape;221;p45">
            <a:extLst>
              <a:ext uri="{FF2B5EF4-FFF2-40B4-BE49-F238E27FC236}">
                <a16:creationId xmlns:a16="http://schemas.microsoft.com/office/drawing/2014/main" id="{876BADBB-7A11-C655-7F30-5B13372D8C32}"/>
              </a:ext>
            </a:extLst>
          </p:cNvPr>
          <p:cNvSpPr txBox="1">
            <a:spLocks/>
          </p:cNvSpPr>
          <p:nvPr/>
        </p:nvSpPr>
        <p:spPr>
          <a:xfrm>
            <a:off x="938500" y="678941"/>
            <a:ext cx="4629300" cy="94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en-US" dirty="0"/>
              <a:t>INTRODUCTION Cont.</a:t>
            </a:r>
          </a:p>
        </p:txBody>
      </p:sp>
      <p:pic>
        <p:nvPicPr>
          <p:cNvPr id="7" name="Picture 6">
            <a:extLst>
              <a:ext uri="{FF2B5EF4-FFF2-40B4-BE49-F238E27FC236}">
                <a16:creationId xmlns:a16="http://schemas.microsoft.com/office/drawing/2014/main" id="{45870D4A-F739-ABF4-B589-22538AB95361}"/>
              </a:ext>
            </a:extLst>
          </p:cNvPr>
          <p:cNvPicPr>
            <a:picLocks noChangeAspect="1"/>
          </p:cNvPicPr>
          <p:nvPr/>
        </p:nvPicPr>
        <p:blipFill>
          <a:blip r:embed="rId3"/>
          <a:stretch>
            <a:fillRect/>
          </a:stretch>
        </p:blipFill>
        <p:spPr>
          <a:xfrm>
            <a:off x="938500" y="611879"/>
            <a:ext cx="2889754" cy="134124"/>
          </a:xfrm>
          <a:prstGeom prst="rect">
            <a:avLst/>
          </a:prstGeom>
        </p:spPr>
      </p:pic>
      <p:pic>
        <p:nvPicPr>
          <p:cNvPr id="8" name="Picture 7">
            <a:extLst>
              <a:ext uri="{FF2B5EF4-FFF2-40B4-BE49-F238E27FC236}">
                <a16:creationId xmlns:a16="http://schemas.microsoft.com/office/drawing/2014/main" id="{C0C234FC-C922-C270-A1B7-2FC0993906E1}"/>
              </a:ext>
            </a:extLst>
          </p:cNvPr>
          <p:cNvPicPr>
            <a:picLocks noChangeAspect="1"/>
          </p:cNvPicPr>
          <p:nvPr/>
        </p:nvPicPr>
        <p:blipFill>
          <a:blip r:embed="rId4"/>
          <a:stretch>
            <a:fillRect/>
          </a:stretch>
        </p:blipFill>
        <p:spPr>
          <a:xfrm>
            <a:off x="7410483" y="3886808"/>
            <a:ext cx="1457070" cy="1091279"/>
          </a:xfrm>
          <a:prstGeom prst="rect">
            <a:avLst/>
          </a:prstGeom>
        </p:spPr>
      </p:pic>
    </p:spTree>
    <p:extLst>
      <p:ext uri="{BB962C8B-B14F-4D97-AF65-F5344CB8AC3E}">
        <p14:creationId xmlns:p14="http://schemas.microsoft.com/office/powerpoint/2010/main" val="301894544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70"/>
          <p:cNvSpPr txBox="1">
            <a:spLocks noGrp="1"/>
          </p:cNvSpPr>
          <p:nvPr>
            <p:ph type="title"/>
          </p:nvPr>
        </p:nvSpPr>
        <p:spPr>
          <a:xfrm>
            <a:off x="715216" y="424007"/>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REFERENCE</a:t>
            </a:r>
          </a:p>
        </p:txBody>
      </p:sp>
      <p:sp>
        <p:nvSpPr>
          <p:cNvPr id="2191" name="Google Shape;2191;p70"/>
          <p:cNvSpPr txBox="1">
            <a:spLocks noGrp="1"/>
          </p:cNvSpPr>
          <p:nvPr>
            <p:ph type="body" idx="1"/>
          </p:nvPr>
        </p:nvSpPr>
        <p:spPr>
          <a:xfrm>
            <a:off x="644877" y="1066903"/>
            <a:ext cx="7184775" cy="36726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t>[1] P. S. Y. Vaishnavi S. Gunge, "Smart Home Automation: A Literature Review," Computer Applications, pp. 06-10, 2016. </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[2] J. </a:t>
            </a:r>
            <a:r>
              <a:rPr lang="en-US" sz="1100" dirty="0" err="1"/>
              <a:t>Vanus</a:t>
            </a:r>
            <a:r>
              <a:rPr lang="en-US" sz="1100" dirty="0"/>
              <a:t>, T. Novak, J. </a:t>
            </a:r>
            <a:r>
              <a:rPr lang="en-US" sz="1100" dirty="0" err="1"/>
              <a:t>Koziorek</a:t>
            </a:r>
            <a:r>
              <a:rPr lang="en-US" sz="1100" dirty="0"/>
              <a:t>, J. </a:t>
            </a:r>
            <a:r>
              <a:rPr lang="en-US" sz="1100" dirty="0" err="1"/>
              <a:t>Konecny</a:t>
            </a:r>
            <a:r>
              <a:rPr lang="en-US" sz="1100" dirty="0"/>
              <a:t>, and R. </a:t>
            </a:r>
            <a:r>
              <a:rPr lang="en-US" sz="1100" dirty="0" err="1"/>
              <a:t>Hrbac</a:t>
            </a:r>
            <a:r>
              <a:rPr lang="en-US" sz="1100" dirty="0"/>
              <a:t>, “The proposal model of energy savings of lighting systems in the smart home care,” IFAC proc. vol., vol. 46, no. 28, pp. 411–415, 2013.</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[3] Researchgate.net. [Online]. Available: https://www.researchgate.net/publication/251838675_The_development_of_smart_switch_system_for_the_automation_system_in_power_utilities. [Accessed: 18-Aug-2022].</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 [4] V. R. </a:t>
            </a:r>
            <a:r>
              <a:rPr lang="en-US" sz="1100" dirty="0" err="1"/>
              <a:t>D.Ganga</a:t>
            </a:r>
            <a:r>
              <a:rPr lang="en-US" sz="1100" dirty="0"/>
              <a:t>, "IoT based Vibration Analytics of Electrical," pp. 01-12, 2017. </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[5] T. S. Gunawan et al., “Prototype design of smart home system using Internet of Things,” </a:t>
            </a:r>
            <a:r>
              <a:rPr lang="en-US" sz="1100" dirty="0" err="1"/>
              <a:t>Indones</a:t>
            </a:r>
            <a:r>
              <a:rPr lang="en-US" sz="1100" dirty="0"/>
              <a:t>. j. </a:t>
            </a:r>
            <a:r>
              <a:rPr lang="en-US" sz="1100" dirty="0" err="1"/>
              <a:t>electr</a:t>
            </a:r>
            <a:r>
              <a:rPr lang="en-US" sz="1100" dirty="0"/>
              <a:t>. </a:t>
            </a:r>
            <a:r>
              <a:rPr lang="en-US" sz="1100" dirty="0" err="1"/>
              <a:t>eng.</a:t>
            </a:r>
            <a:r>
              <a:rPr lang="en-US" sz="1100" dirty="0"/>
              <a:t> </a:t>
            </a:r>
            <a:r>
              <a:rPr lang="en-US" sz="1100" dirty="0" err="1"/>
              <a:t>comput</a:t>
            </a:r>
            <a:r>
              <a:rPr lang="en-US" sz="1100" dirty="0"/>
              <a:t>. sci., vol. 7, no. 1, p. 107, 2017.</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[6] D. S. T. A. K. Md. Yaseen, "IoT based condition monitoring of generators and predictive maintenance," IEEE, Coimbatore, 2017.</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 [7] T. N. J. K. J. K. R. H. J. </a:t>
            </a:r>
            <a:r>
              <a:rPr lang="en-US" sz="1100" dirty="0" err="1"/>
              <a:t>Vanus</a:t>
            </a:r>
            <a:r>
              <a:rPr lang="en-US" sz="1100" dirty="0"/>
              <a:t>, "The Proposal Model of Energy Savings of Lighting Systems in the Smart Home," Department of Cybernetics and  Biomedical Engineering, VSB TU Ostrava, </a:t>
            </a:r>
            <a:r>
              <a:rPr lang="en-US" sz="1100" dirty="0" err="1"/>
              <a:t>elke</a:t>
            </a:r>
            <a:r>
              <a:rPr lang="en-US" sz="1100" dirty="0"/>
              <a:t> </a:t>
            </a:r>
            <a:r>
              <a:rPr lang="en-US" sz="1100" dirty="0" err="1"/>
              <a:t>Karlovice</a:t>
            </a:r>
            <a:r>
              <a:rPr lang="en-US" sz="1100" dirty="0"/>
              <a:t>, Czech Republic, 2013.</a:t>
            </a:r>
          </a:p>
          <a:p>
            <a:pPr marL="0" lvl="0" indent="0" algn="l" rtl="0">
              <a:spcBef>
                <a:spcPts val="0"/>
              </a:spcBef>
              <a:spcAft>
                <a:spcPts val="0"/>
              </a:spcAft>
              <a:buNone/>
            </a:pPr>
            <a:endParaRPr lang="en-US" dirty="0"/>
          </a:p>
        </p:txBody>
      </p:sp>
      <p:cxnSp>
        <p:nvCxnSpPr>
          <p:cNvPr id="2192" name="Google Shape;2192;p70"/>
          <p:cNvCxnSpPr/>
          <p:nvPr/>
        </p:nvCxnSpPr>
        <p:spPr>
          <a:xfrm>
            <a:off x="715216" y="465889"/>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1">
            <a:extLst>
              <a:ext uri="{FF2B5EF4-FFF2-40B4-BE49-F238E27FC236}">
                <a16:creationId xmlns:a16="http://schemas.microsoft.com/office/drawing/2014/main" id="{6C6EA15F-407B-334B-BCD8-FA10ED508576}"/>
              </a:ext>
            </a:extLst>
          </p:cNvPr>
          <p:cNvPicPr>
            <a:picLocks noChangeAspect="1"/>
          </p:cNvPicPr>
          <p:nvPr/>
        </p:nvPicPr>
        <p:blipFill>
          <a:blip r:embed="rId3"/>
          <a:stretch>
            <a:fillRect/>
          </a:stretch>
        </p:blipFill>
        <p:spPr>
          <a:xfrm>
            <a:off x="-30144" y="4779781"/>
            <a:ext cx="6907367" cy="445047"/>
          </a:xfrm>
          <a:prstGeom prst="rect">
            <a:avLst/>
          </a:prstGeom>
        </p:spPr>
      </p:pic>
    </p:spTree>
    <p:extLst>
      <p:ext uri="{BB962C8B-B14F-4D97-AF65-F5344CB8AC3E}">
        <p14:creationId xmlns:p14="http://schemas.microsoft.com/office/powerpoint/2010/main" val="228206550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127"/>
        <p:cNvGrpSpPr/>
        <p:nvPr/>
      </p:nvGrpSpPr>
      <p:grpSpPr>
        <a:xfrm>
          <a:off x="0" y="0"/>
          <a:ext cx="0" cy="0"/>
          <a:chOff x="0" y="0"/>
          <a:chExt cx="0" cy="0"/>
        </a:xfrm>
      </p:grpSpPr>
      <p:sp>
        <p:nvSpPr>
          <p:cNvPr id="2129" name="Google Shape;2129;p6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COMMERCIALIZATION</a:t>
            </a:r>
          </a:p>
        </p:txBody>
      </p:sp>
      <p:cxnSp>
        <p:nvCxnSpPr>
          <p:cNvPr id="2136" name="Google Shape;2136;p65"/>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1" descr="Diagram&#10;&#10;Description automatically generated">
            <a:extLst>
              <a:ext uri="{FF2B5EF4-FFF2-40B4-BE49-F238E27FC236}">
                <a16:creationId xmlns:a16="http://schemas.microsoft.com/office/drawing/2014/main" id="{F104478F-108D-999C-F709-5B02FBF39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1534245"/>
            <a:ext cx="6396637" cy="222283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178"/>
        <p:cNvGrpSpPr/>
        <p:nvPr/>
      </p:nvGrpSpPr>
      <p:grpSpPr>
        <a:xfrm>
          <a:off x="0" y="0"/>
          <a:ext cx="0" cy="0"/>
          <a:chOff x="0" y="0"/>
          <a:chExt cx="0" cy="0"/>
        </a:xfrm>
      </p:grpSpPr>
      <p:sp>
        <p:nvSpPr>
          <p:cNvPr id="2179" name="Google Shape;2179;p69"/>
          <p:cNvSpPr txBox="1">
            <a:spLocks noGrp="1"/>
          </p:cNvSpPr>
          <p:nvPr>
            <p:ph type="title"/>
          </p:nvPr>
        </p:nvSpPr>
        <p:spPr>
          <a:xfrm>
            <a:off x="2711768" y="1365133"/>
            <a:ext cx="4629300" cy="941400"/>
          </a:xfrm>
          <a:prstGeom prst="rect">
            <a:avLst/>
          </a:prstGeom>
        </p:spPr>
        <p:txBody>
          <a:bodyPr spcFirstLastPara="1" wrap="square" lIns="91425" tIns="91425" rIns="91425" bIns="91425" anchor="t" anchorCtr="0">
            <a:noAutofit/>
          </a:bodyPr>
          <a:lstStyle/>
          <a:p>
            <a:pPr lvl="0"/>
            <a:r>
              <a:rPr lang="en" sz="3600" b="1" i="1" dirty="0">
                <a:solidFill>
                  <a:schemeClr val="tx1">
                    <a:lumMod val="10000"/>
                    <a:lumOff val="90000"/>
                  </a:schemeClr>
                </a:solidFill>
              </a:rPr>
              <a:t>THANK </a:t>
            </a:r>
            <a:r>
              <a:rPr lang="en-US" sz="3600" b="1" i="1" dirty="0">
                <a:solidFill>
                  <a:schemeClr val="tx1">
                    <a:lumMod val="10000"/>
                    <a:lumOff val="90000"/>
                  </a:schemeClr>
                </a:solidFill>
              </a:rPr>
              <a:t>YOU!</a:t>
            </a:r>
            <a:endParaRPr sz="3600" b="1" i="1" dirty="0">
              <a:solidFill>
                <a:schemeClr val="tx1">
                  <a:lumMod val="10000"/>
                  <a:lumOff val="90000"/>
                </a:schemeClr>
              </a:solidFill>
            </a:endParaRPr>
          </a:p>
        </p:txBody>
      </p:sp>
      <p:sp>
        <p:nvSpPr>
          <p:cNvPr id="2180" name="Google Shape;2180;p69"/>
          <p:cNvSpPr txBox="1">
            <a:spLocks noGrp="1"/>
          </p:cNvSpPr>
          <p:nvPr>
            <p:ph type="body" idx="1"/>
          </p:nvPr>
        </p:nvSpPr>
        <p:spPr>
          <a:xfrm>
            <a:off x="2158340" y="2444024"/>
            <a:ext cx="4920352" cy="1025716"/>
          </a:xfrm>
          <a:prstGeom prst="rect">
            <a:avLst/>
          </a:prstGeom>
        </p:spPr>
        <p:txBody>
          <a:bodyPr spcFirstLastPara="1" wrap="square" lIns="91425" tIns="91425" rIns="91425" bIns="91425" anchor="t" anchorCtr="0">
            <a:noAutofit/>
          </a:bodyPr>
          <a:lstStyle/>
          <a:p>
            <a:pPr marL="0" lvl="0" indent="0">
              <a:buNone/>
            </a:pPr>
            <a:r>
              <a:rPr lang="en-US" sz="2400" b="1" dirty="0">
                <a:solidFill>
                  <a:schemeClr val="accent1"/>
                </a:solidFill>
              </a:rPr>
              <a:t>Do you have any questions?</a:t>
            </a:r>
          </a:p>
          <a:p>
            <a:pPr marL="0" lvl="0" indent="0" algn="l" rtl="0">
              <a:spcBef>
                <a:spcPts val="0"/>
              </a:spcBef>
              <a:spcAft>
                <a:spcPts val="0"/>
              </a:spcAft>
              <a:buNone/>
            </a:pPr>
            <a:endParaRPr dirty="0"/>
          </a:p>
        </p:txBody>
      </p:sp>
      <p:cxnSp>
        <p:nvCxnSpPr>
          <p:cNvPr id="2181" name="Google Shape;2181;p69"/>
          <p:cNvCxnSpPr/>
          <p:nvPr/>
        </p:nvCxnSpPr>
        <p:spPr>
          <a:xfrm>
            <a:off x="3024334" y="20396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185" name="Google Shape;2185;p69"/>
          <p:cNvPicPr preferRelativeResize="0"/>
          <p:nvPr/>
        </p:nvPicPr>
        <p:blipFill>
          <a:blip r:embed="rId3">
            <a:alphaModFix/>
          </a:blip>
          <a:stretch>
            <a:fillRect/>
          </a:stretch>
        </p:blipFill>
        <p:spPr>
          <a:xfrm>
            <a:off x="818315" y="3423529"/>
            <a:ext cx="3800201" cy="878198"/>
          </a:xfrm>
          <a:prstGeom prst="rect">
            <a:avLst/>
          </a:prstGeom>
          <a:noFill/>
          <a:ln>
            <a:noFill/>
          </a:ln>
        </p:spPr>
      </p:pic>
      <p:pic>
        <p:nvPicPr>
          <p:cNvPr id="3" name="Picture 2">
            <a:extLst>
              <a:ext uri="{FF2B5EF4-FFF2-40B4-BE49-F238E27FC236}">
                <a16:creationId xmlns:a16="http://schemas.microsoft.com/office/drawing/2014/main" id="{B01D75AB-90EF-48DE-A464-6FA6202A73E3}"/>
              </a:ext>
            </a:extLst>
          </p:cNvPr>
          <p:cNvPicPr>
            <a:picLocks noChangeAspect="1"/>
          </p:cNvPicPr>
          <p:nvPr/>
        </p:nvPicPr>
        <p:blipFill>
          <a:blip r:embed="rId4"/>
          <a:stretch>
            <a:fillRect/>
          </a:stretch>
        </p:blipFill>
        <p:spPr>
          <a:xfrm>
            <a:off x="6880033" y="3537576"/>
            <a:ext cx="1445652" cy="105412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75A05C-00FA-FBAB-707A-796FA68C0370}"/>
              </a:ext>
            </a:extLst>
          </p:cNvPr>
          <p:cNvSpPr>
            <a:spLocks noGrp="1"/>
          </p:cNvSpPr>
          <p:nvPr>
            <p:ph type="title" idx="4"/>
          </p:nvPr>
        </p:nvSpPr>
        <p:spPr>
          <a:xfrm>
            <a:off x="559293" y="4072639"/>
            <a:ext cx="8282763" cy="941400"/>
          </a:xfrm>
        </p:spPr>
        <p:txBody>
          <a:bodyPr/>
          <a:lstStyle/>
          <a:p>
            <a:r>
              <a:rPr lang="en-US" dirty="0"/>
              <a:t>SMART HOME ENVIRONMENT MONITORING AND INTELLIGENT ANTI-THEFT ALARMING SYSTEM</a:t>
            </a:r>
            <a:br>
              <a:rPr lang="en-US" dirty="0"/>
            </a:br>
            <a:endParaRPr lang="en-US" dirty="0"/>
          </a:p>
        </p:txBody>
      </p:sp>
      <p:sp>
        <p:nvSpPr>
          <p:cNvPr id="9" name="Google Shape;2090;p62">
            <a:extLst>
              <a:ext uri="{FF2B5EF4-FFF2-40B4-BE49-F238E27FC236}">
                <a16:creationId xmlns:a16="http://schemas.microsoft.com/office/drawing/2014/main" id="{AABD1A12-C561-F826-A8F8-B68CD8EE656C}"/>
              </a:ext>
            </a:extLst>
          </p:cNvPr>
          <p:cNvSpPr txBox="1">
            <a:spLocks/>
          </p:cNvSpPr>
          <p:nvPr/>
        </p:nvSpPr>
        <p:spPr>
          <a:xfrm>
            <a:off x="5889661" y="882747"/>
            <a:ext cx="3318975" cy="15760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pPr marL="285750" indent="-285750" algn="l">
              <a:buFont typeface="Arial" panose="020B0604020202020204" pitchFamily="34" charset="0"/>
              <a:buChar char="•"/>
            </a:pPr>
            <a:r>
              <a:rPr lang="en-US" sz="1600" b="1" dirty="0"/>
              <a:t>To overcome these difficulties, Anomaly detection can be introduced.</a:t>
            </a:r>
          </a:p>
          <a:p>
            <a:pPr marL="285750" indent="-285750" algn="l">
              <a:buFont typeface="Arial" panose="020B0604020202020204" pitchFamily="34" charset="0"/>
              <a:buChar char="•"/>
            </a:pPr>
            <a:endParaRPr lang="en-US" sz="1600" b="1" dirty="0"/>
          </a:p>
          <a:p>
            <a:pPr marL="285750" indent="-285750" algn="l">
              <a:buFont typeface="Arial" panose="020B0604020202020204" pitchFamily="34" charset="0"/>
              <a:buChar char="•"/>
            </a:pPr>
            <a:r>
              <a:rPr lang="en-US" sz="1600" b="1" dirty="0"/>
              <a:t>Unusual event, such as strange sounds or movements, and  the deviations from what is deemed to be normal can be detected using anomaly detection.</a:t>
            </a:r>
          </a:p>
          <a:p>
            <a:pPr algn="l"/>
            <a:endParaRPr lang="en-US" sz="1600" b="1" dirty="0"/>
          </a:p>
        </p:txBody>
      </p:sp>
      <p:pic>
        <p:nvPicPr>
          <p:cNvPr id="3" name="Picture 2" descr="Diagram&#10;&#10;Description automatically generated">
            <a:extLst>
              <a:ext uri="{FF2B5EF4-FFF2-40B4-BE49-F238E27FC236}">
                <a16:creationId xmlns:a16="http://schemas.microsoft.com/office/drawing/2014/main" id="{BFDB7B0E-58D0-3ED1-1DA6-9BE7407459BA}"/>
              </a:ext>
            </a:extLst>
          </p:cNvPr>
          <p:cNvPicPr>
            <a:picLocks noChangeAspect="1"/>
          </p:cNvPicPr>
          <p:nvPr/>
        </p:nvPicPr>
        <p:blipFill>
          <a:blip r:embed="rId2">
            <a:extLst>
              <a:ext uri="{837473B0-CC2E-450A-ABE3-18F120FF3D39}">
                <a1611:picAttrSrcUrl xmlns:a1611="http://schemas.microsoft.com/office/drawing/2016/11/main" xmlns="" r:id="rId3"/>
              </a:ext>
            </a:extLst>
          </a:blip>
          <a:stretch>
            <a:fillRect/>
          </a:stretch>
        </p:blipFill>
        <p:spPr>
          <a:xfrm>
            <a:off x="2843502" y="1043502"/>
            <a:ext cx="2988060" cy="298806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7" name="TextBox 6">
            <a:extLst>
              <a:ext uri="{FF2B5EF4-FFF2-40B4-BE49-F238E27FC236}">
                <a16:creationId xmlns:a16="http://schemas.microsoft.com/office/drawing/2014/main" id="{74EBDD9B-82C8-0BD8-F558-16B3D2E0E33B}"/>
              </a:ext>
            </a:extLst>
          </p:cNvPr>
          <p:cNvSpPr txBox="1"/>
          <p:nvPr/>
        </p:nvSpPr>
        <p:spPr>
          <a:xfrm>
            <a:off x="230359" y="2160638"/>
            <a:ext cx="2555044" cy="1815882"/>
          </a:xfrm>
          <a:prstGeom prst="rect">
            <a:avLst/>
          </a:prstGeom>
          <a:noFill/>
        </p:spPr>
        <p:txBody>
          <a:bodyPr wrap="square">
            <a:spAutoFit/>
          </a:bodyPr>
          <a:lstStyle/>
          <a:p>
            <a:pPr marL="285750" indent="-285750">
              <a:buClr>
                <a:schemeClr val="bg1"/>
              </a:buClr>
              <a:buFont typeface="Arial" panose="020B0604020202020204" pitchFamily="34" charset="0"/>
              <a:buChar char="•"/>
            </a:pPr>
            <a:r>
              <a:rPr lang="en-US" sz="1400" b="1" dirty="0">
                <a:solidFill>
                  <a:schemeClr val="bg1"/>
                </a:solidFill>
                <a:latin typeface="Montserrat ExtraBold" panose="00000900000000000000" pitchFamily="2" charset="0"/>
              </a:rPr>
              <a:t>This cyber threat free ML powered system will monitor the behaviors &amp; Voice patterns of the visitors as well as the Environment</a:t>
            </a:r>
          </a:p>
          <a:p>
            <a:endParaRPr lang="en-US" sz="1400" dirty="0">
              <a:solidFill>
                <a:schemeClr val="bg1"/>
              </a:solidFill>
              <a:latin typeface="Montserrat ExtraBold" panose="00000900000000000000" pitchFamily="2" charset="0"/>
            </a:endParaRPr>
          </a:p>
        </p:txBody>
      </p:sp>
      <p:sp>
        <p:nvSpPr>
          <p:cNvPr id="11" name="Title 5">
            <a:extLst>
              <a:ext uri="{FF2B5EF4-FFF2-40B4-BE49-F238E27FC236}">
                <a16:creationId xmlns:a16="http://schemas.microsoft.com/office/drawing/2014/main" id="{A7ED9276-3451-9C24-0DF6-F8F742C9015E}"/>
              </a:ext>
            </a:extLst>
          </p:cNvPr>
          <p:cNvSpPr txBox="1">
            <a:spLocks/>
          </p:cNvSpPr>
          <p:nvPr/>
        </p:nvSpPr>
        <p:spPr>
          <a:xfrm>
            <a:off x="0" y="81000"/>
            <a:ext cx="8282763" cy="94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endParaRPr lang="en-US" dirty="0"/>
          </a:p>
          <a:p>
            <a:r>
              <a:rPr lang="en-US" dirty="0"/>
              <a:t>SOLUTION</a:t>
            </a:r>
          </a:p>
        </p:txBody>
      </p:sp>
      <p:cxnSp>
        <p:nvCxnSpPr>
          <p:cNvPr id="13" name="Google Shape;222;p45">
            <a:extLst>
              <a:ext uri="{FF2B5EF4-FFF2-40B4-BE49-F238E27FC236}">
                <a16:creationId xmlns:a16="http://schemas.microsoft.com/office/drawing/2014/main" id="{24906502-F0C9-2BF7-FB1B-2EBF1D56BA39}"/>
              </a:ext>
            </a:extLst>
          </p:cNvPr>
          <p:cNvCxnSpPr/>
          <p:nvPr/>
        </p:nvCxnSpPr>
        <p:spPr>
          <a:xfrm>
            <a:off x="97732" y="456225"/>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41802249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993" name="Google Shape;1993;p57"/>
          <p:cNvSpPr txBox="1">
            <a:spLocks noGrp="1"/>
          </p:cNvSpPr>
          <p:nvPr>
            <p:ph type="title"/>
          </p:nvPr>
        </p:nvSpPr>
        <p:spPr>
          <a:xfrm>
            <a:off x="938500" y="562273"/>
            <a:ext cx="4964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OBJECTIVES</a:t>
            </a:r>
          </a:p>
        </p:txBody>
      </p:sp>
      <p:sp>
        <p:nvSpPr>
          <p:cNvPr id="1994" name="Google Shape;1994;p57"/>
          <p:cNvSpPr txBox="1">
            <a:spLocks noGrp="1"/>
          </p:cNvSpPr>
          <p:nvPr>
            <p:ph type="body" idx="1"/>
          </p:nvPr>
        </p:nvSpPr>
        <p:spPr>
          <a:xfrm>
            <a:off x="254108" y="1921962"/>
            <a:ext cx="8666607" cy="1492140"/>
          </a:xfrm>
          <a:prstGeom prst="rect">
            <a:avLst/>
          </a:prstGeom>
        </p:spPr>
        <p:txBody>
          <a:bodyPr spcFirstLastPara="1" wrap="square" lIns="91425" tIns="91425" rIns="91425" bIns="91425" anchor="t" anchorCtr="0">
            <a:noAutofit/>
          </a:bodyPr>
          <a:lstStyle/>
          <a:p>
            <a:pPr lvl="0" algn="just">
              <a:buFont typeface="Wingdings" panose="05000000000000000000" pitchFamily="2" charset="2"/>
              <a:buChar char="v"/>
            </a:pPr>
            <a:r>
              <a:rPr lang="en-US" sz="1600" b="1" dirty="0"/>
              <a:t>Create a cyber-threat free fully functioning smart home monitoring and anti-theft system with enhance the physical security through behavior pattern and voice pattern monitoring and energy saving and protective plug bases.</a:t>
            </a:r>
            <a:endParaRPr sz="1600" b="1" dirty="0"/>
          </a:p>
        </p:txBody>
      </p:sp>
      <p:sp>
        <p:nvSpPr>
          <p:cNvPr id="1996" name="Google Shape;1996;p57"/>
          <p:cNvSpPr txBox="1">
            <a:spLocks noGrp="1"/>
          </p:cNvSpPr>
          <p:nvPr>
            <p:ph type="title" idx="3"/>
          </p:nvPr>
        </p:nvSpPr>
        <p:spPr>
          <a:xfrm>
            <a:off x="3229464" y="1301146"/>
            <a:ext cx="3258900" cy="548400"/>
          </a:xfrm>
          <a:prstGeom prst="rect">
            <a:avLst/>
          </a:prstGeom>
        </p:spPr>
        <p:txBody>
          <a:bodyPr spcFirstLastPara="1" wrap="square" lIns="91425" tIns="91425" rIns="91425" bIns="91425" anchor="b" anchorCtr="0">
            <a:noAutofit/>
          </a:bodyPr>
          <a:lstStyle/>
          <a:p>
            <a:pPr lvl="0"/>
            <a:r>
              <a:rPr lang="en-US" dirty="0"/>
              <a:t> </a:t>
            </a:r>
            <a:r>
              <a:rPr lang="en-US" sz="2000" dirty="0"/>
              <a:t>Main objective</a:t>
            </a:r>
            <a:endParaRPr dirty="0"/>
          </a:p>
        </p:txBody>
      </p:sp>
      <p:cxnSp>
        <p:nvCxnSpPr>
          <p:cNvPr id="1998" name="Google Shape;1998;p57"/>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a:extLst>
              <a:ext uri="{FF2B5EF4-FFF2-40B4-BE49-F238E27FC236}">
                <a16:creationId xmlns:a16="http://schemas.microsoft.com/office/drawing/2014/main" id="{5EDDD1A3-C1A4-42EA-9617-AE4FBC811AAA}"/>
              </a:ext>
            </a:extLst>
          </p:cNvPr>
          <p:cNvPicPr>
            <a:picLocks noChangeAspect="1"/>
          </p:cNvPicPr>
          <p:nvPr/>
        </p:nvPicPr>
        <p:blipFill>
          <a:blip r:embed="rId3"/>
          <a:stretch>
            <a:fillRect/>
          </a:stretch>
        </p:blipFill>
        <p:spPr>
          <a:xfrm>
            <a:off x="5307180" y="3301111"/>
            <a:ext cx="2033404" cy="135313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5D4FF63888C64439862580733F918E7" ma:contentTypeVersion="12" ma:contentTypeDescription="Create a new document." ma:contentTypeScope="" ma:versionID="a8650cbb42b5c2ae3006ebb315a1e3cd">
  <xsd:schema xmlns:xsd="http://www.w3.org/2001/XMLSchema" xmlns:xs="http://www.w3.org/2001/XMLSchema" xmlns:p="http://schemas.microsoft.com/office/2006/metadata/properties" xmlns:ns2="8faef53a-d342-4d90-a56c-b993878449d2" xmlns:ns3="db72c12f-87a4-44ab-bbc5-4cc8306b158a" targetNamespace="http://schemas.microsoft.com/office/2006/metadata/properties" ma:root="true" ma:fieldsID="027f246ca1d5adc790003f5310fc5b42" ns2:_="" ns3:_="">
    <xsd:import namespace="8faef53a-d342-4d90-a56c-b993878449d2"/>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aef53a-d342-4d90-a56c-b993878449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descriptio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faef53a-d342-4d90-a56c-b993878449d2">
      <Terms xmlns="http://schemas.microsoft.com/office/infopath/2007/PartnerControls"/>
    </lcf76f155ced4ddcb4097134ff3c332f>
    <TaxCatchAll xmlns="db72c12f-87a4-44ab-bbc5-4cc8306b158a" xsi:nil="true"/>
  </documentManagement>
</p:properties>
</file>

<file path=customXml/itemProps1.xml><?xml version="1.0" encoding="utf-8"?>
<ds:datastoreItem xmlns:ds="http://schemas.openxmlformats.org/officeDocument/2006/customXml" ds:itemID="{A8934B7E-3775-4A63-8536-D27E94178ADB}"/>
</file>

<file path=customXml/itemProps2.xml><?xml version="1.0" encoding="utf-8"?>
<ds:datastoreItem xmlns:ds="http://schemas.openxmlformats.org/officeDocument/2006/customXml" ds:itemID="{F551D281-DDCD-48C8-AECB-C4DB869092B8}"/>
</file>

<file path=customXml/itemProps3.xml><?xml version="1.0" encoding="utf-8"?>
<ds:datastoreItem xmlns:ds="http://schemas.openxmlformats.org/officeDocument/2006/customXml" ds:itemID="{9F1F5C6E-1E96-4EE8-9CD4-F3F7EE5E7FB2}"/>
</file>

<file path=docProps/app.xml><?xml version="1.0" encoding="utf-8"?>
<Properties xmlns="http://schemas.openxmlformats.org/officeDocument/2006/extended-properties" xmlns:vt="http://schemas.openxmlformats.org/officeDocument/2006/docPropsVTypes">
  <TotalTime>2720</TotalTime>
  <Words>3199</Words>
  <Application>Microsoft Office PowerPoint</Application>
  <PresentationFormat>On-screen Show (16:9)</PresentationFormat>
  <Paragraphs>406</Paragraphs>
  <Slides>72</Slides>
  <Notes>21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72</vt:i4>
      </vt:variant>
    </vt:vector>
  </HeadingPairs>
  <TitlesOfParts>
    <vt:vector size="83" baseType="lpstr">
      <vt:lpstr>Latha</vt:lpstr>
      <vt:lpstr>Symbol</vt:lpstr>
      <vt:lpstr>Montserrat ExtraLight</vt:lpstr>
      <vt:lpstr>Montserrat</vt:lpstr>
      <vt:lpstr>Wingdings</vt:lpstr>
      <vt:lpstr>Montserrat ExtraBold</vt:lpstr>
      <vt:lpstr>Arial</vt:lpstr>
      <vt:lpstr>Calibri</vt:lpstr>
      <vt:lpstr>Times New Roman</vt:lpstr>
      <vt:lpstr>Iskoola Pota</vt:lpstr>
      <vt:lpstr>Futuristic Background by Slidesgo</vt:lpstr>
      <vt:lpstr>TMP-23-054</vt:lpstr>
      <vt:lpstr>OVERVIEW</vt:lpstr>
      <vt:lpstr>Supervisor Panel</vt:lpstr>
      <vt:lpstr>01</vt:lpstr>
      <vt:lpstr>INTRODUCTION</vt:lpstr>
      <vt:lpstr>INTRODUCTION</vt:lpstr>
      <vt:lpstr>PowerPoint Presentation</vt:lpstr>
      <vt:lpstr>SMART HOME ENVIRONMENT MONITORING AND INTELLIGENT ANTI-THEFT ALARMING SYSTEM </vt:lpstr>
      <vt:lpstr>OBJECTIVES</vt:lpstr>
      <vt:lpstr>OBJECTIVES</vt:lpstr>
      <vt:lpstr>OVERALL DESIGN DIAGRAM</vt:lpstr>
      <vt:lpstr>ENHANCE THE PHYSICAL SECURITY IN A MODERN HOUSE BY PREVENTING INTRUDER ACCESS. </vt:lpstr>
      <vt:lpstr>BACKGROUND</vt:lpstr>
      <vt:lpstr>BACKGROUND Cont. </vt:lpstr>
      <vt:lpstr>RESEARCH GAP</vt:lpstr>
      <vt:lpstr>MAIN OBJECTIVE</vt:lpstr>
      <vt:lpstr>SUB OBJECTIVES</vt:lpstr>
      <vt:lpstr>RESEARCH QUESTIONS</vt:lpstr>
      <vt:lpstr>RESEARCH SOLUTION</vt:lpstr>
      <vt:lpstr>METHODOLOGY</vt:lpstr>
      <vt:lpstr>METHODOLOGY Cont.</vt:lpstr>
      <vt:lpstr>Non-Functional </vt:lpstr>
      <vt:lpstr>TECHNOLOGIES TO BE USED</vt:lpstr>
      <vt:lpstr>WORK BREAKDOWN STRUCTURE</vt:lpstr>
      <vt:lpstr>PROJECT PROGRESS COMPLETION</vt:lpstr>
      <vt:lpstr>REFERENCE</vt:lpstr>
      <vt:lpstr>ENHANCE THE PHYSICAL SECURITY IN A MODERN HOUSE THROUGH ANOMALY VOICE DETECTION. </vt:lpstr>
      <vt:lpstr>BACKGROUND</vt:lpstr>
      <vt:lpstr>BACKGROUND Cont.</vt:lpstr>
      <vt:lpstr>RESEARCH GAP</vt:lpstr>
      <vt:lpstr>PowerPoint Presentation</vt:lpstr>
      <vt:lpstr>MAIN OBJECTIVE</vt:lpstr>
      <vt:lpstr>SUB OBJECTIVES</vt:lpstr>
      <vt:lpstr>RESEARCH QUESTIONS</vt:lpstr>
      <vt:lpstr>RESEARCH SOLUTION</vt:lpstr>
      <vt:lpstr>METHODOLOGY</vt:lpstr>
      <vt:lpstr>METHODOLOGY Cont.</vt:lpstr>
      <vt:lpstr>Non-Functional </vt:lpstr>
      <vt:lpstr>TECHNOLOGIES TO BE USED</vt:lpstr>
      <vt:lpstr>WORK BREAKDOWN STRUCTURE</vt:lpstr>
      <vt:lpstr>PROJECT PROGRESS COMPLETION</vt:lpstr>
      <vt:lpstr>REFERENCE</vt:lpstr>
      <vt:lpstr>ENABLE SECURE DATA COMMUNICATION IN A MODERN HOUSE TO ENHANCE THE PHYSICAL SAFETY.</vt:lpstr>
      <vt:lpstr>BACKGROUND</vt:lpstr>
      <vt:lpstr>BACKGROUND Cont.</vt:lpstr>
      <vt:lpstr>RESEARCH GAP</vt:lpstr>
      <vt:lpstr>MAIN OBJECTIVE</vt:lpstr>
      <vt:lpstr>SUB OBJECTIVES</vt:lpstr>
      <vt:lpstr>RESEARCH QUESTIONS</vt:lpstr>
      <vt:lpstr>METHODOLOGY</vt:lpstr>
      <vt:lpstr>METHODOLOGY</vt:lpstr>
      <vt:lpstr>METHODOLOGY</vt:lpstr>
      <vt:lpstr>Non-Functional </vt:lpstr>
      <vt:lpstr>TECHNOLOGIES TO BE USED</vt:lpstr>
      <vt:lpstr>WORK BREAKDOWN STRUCTURE</vt:lpstr>
      <vt:lpstr>PROJECT PROGRESS COMPLETION</vt:lpstr>
      <vt:lpstr>REFERENCE</vt:lpstr>
      <vt:lpstr>ENABLE ELECTRIC HAZARD-FREE ENVIRONMENT IN A MODERN HOUSE.</vt:lpstr>
      <vt:lpstr>BACKGROUND</vt:lpstr>
      <vt:lpstr>RESEARCH GAP</vt:lpstr>
      <vt:lpstr>MAIN OBJECTIVE</vt:lpstr>
      <vt:lpstr>SUB OBJECTIVES</vt:lpstr>
      <vt:lpstr>RESEARCH QUESTIONS</vt:lpstr>
      <vt:lpstr>METHODOLOGY</vt:lpstr>
      <vt:lpstr>METHODOLOGY</vt:lpstr>
      <vt:lpstr>  Non-Functional  Protect household appliances  Reliable  Available </vt:lpstr>
      <vt:lpstr>TECHNOLOGIES TO BE USED</vt:lpstr>
      <vt:lpstr>WORK BREAKDOWN STRUCTURE</vt:lpstr>
      <vt:lpstr>PROJECT PROGRESS COMPLETION</vt:lpstr>
      <vt:lpstr>REFERENCE</vt:lpstr>
      <vt:lpstr>COMMERCIALIZATION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NTP/22/21</dc:title>
  <dc:creator>Acer</dc:creator>
  <cp:lastModifiedBy>User</cp:lastModifiedBy>
  <cp:revision>84</cp:revision>
  <dcterms:modified xsi:type="dcterms:W3CDTF">2023-05-04T15:34:21Z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0x010100F5D4FF63888C64439862580733F918E7</vt:lpwstr>
  </property>
</Properties>
</file>